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2"/>
  </p:sldMasterIdLst>
  <p:notesMasterIdLst>
    <p:notesMasterId r:id="rId70"/>
  </p:notesMasterIdLst>
  <p:handoutMasterIdLst>
    <p:handoutMasterId r:id="rId71"/>
  </p:handoutMasterIdLst>
  <p:sldIdLst>
    <p:sldId id="508" r:id="rId3"/>
    <p:sldId id="846" r:id="rId4"/>
    <p:sldId id="847" r:id="rId5"/>
    <p:sldId id="848" r:id="rId6"/>
    <p:sldId id="853" r:id="rId7"/>
    <p:sldId id="854" r:id="rId8"/>
    <p:sldId id="880" r:id="rId9"/>
    <p:sldId id="855" r:id="rId10"/>
    <p:sldId id="878" r:id="rId11"/>
    <p:sldId id="856" r:id="rId12"/>
    <p:sldId id="871" r:id="rId13"/>
    <p:sldId id="873" r:id="rId14"/>
    <p:sldId id="876" r:id="rId15"/>
    <p:sldId id="877" r:id="rId16"/>
    <p:sldId id="817" r:id="rId17"/>
    <p:sldId id="875" r:id="rId18"/>
    <p:sldId id="818" r:id="rId19"/>
    <p:sldId id="819" r:id="rId20"/>
    <p:sldId id="821" r:id="rId21"/>
    <p:sldId id="822" r:id="rId22"/>
    <p:sldId id="762" r:id="rId23"/>
    <p:sldId id="826" r:id="rId24"/>
    <p:sldId id="833" r:id="rId25"/>
    <p:sldId id="850" r:id="rId26"/>
    <p:sldId id="858" r:id="rId27"/>
    <p:sldId id="867" r:id="rId28"/>
    <p:sldId id="882" r:id="rId29"/>
    <p:sldId id="868" r:id="rId30"/>
    <p:sldId id="883" r:id="rId31"/>
    <p:sldId id="841" r:id="rId32"/>
    <p:sldId id="885" r:id="rId33"/>
    <p:sldId id="886" r:id="rId34"/>
    <p:sldId id="884" r:id="rId35"/>
    <p:sldId id="888" r:id="rId36"/>
    <p:sldId id="789" r:id="rId37"/>
    <p:sldId id="893" r:id="rId38"/>
    <p:sldId id="894" r:id="rId39"/>
    <p:sldId id="895" r:id="rId40"/>
    <p:sldId id="887" r:id="rId41"/>
    <p:sldId id="896" r:id="rId42"/>
    <p:sldId id="897" r:id="rId43"/>
    <p:sldId id="905" r:id="rId44"/>
    <p:sldId id="1023" r:id="rId45"/>
    <p:sldId id="851" r:id="rId46"/>
    <p:sldId id="879" r:id="rId47"/>
    <p:sldId id="909" r:id="rId48"/>
    <p:sldId id="911" r:id="rId49"/>
    <p:sldId id="1011" r:id="rId50"/>
    <p:sldId id="1078" r:id="rId51"/>
    <p:sldId id="1077" r:id="rId52"/>
    <p:sldId id="1079" r:id="rId53"/>
    <p:sldId id="1080" r:id="rId54"/>
    <p:sldId id="1081" r:id="rId55"/>
    <p:sldId id="906" r:id="rId56"/>
    <p:sldId id="1082" r:id="rId57"/>
    <p:sldId id="1083" r:id="rId58"/>
    <p:sldId id="838" r:id="rId59"/>
    <p:sldId id="1084" r:id="rId60"/>
    <p:sldId id="852" r:id="rId61"/>
    <p:sldId id="907" r:id="rId62"/>
    <p:sldId id="1024" r:id="rId63"/>
    <p:sldId id="825" r:id="rId64"/>
    <p:sldId id="910" r:id="rId65"/>
    <p:sldId id="1025" r:id="rId66"/>
    <p:sldId id="1085" r:id="rId67"/>
    <p:sldId id="843" r:id="rId68"/>
    <p:sldId id="812" r:id="rId69"/>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Century Gothic" panose="020B0502020202020204" pitchFamily="34" charset="0"/>
      <p:regular r:id="rId76"/>
      <p:bold r:id="rId77"/>
      <p:italic r:id="rId78"/>
      <p:boldItalic r:id="rId79"/>
    </p:embeddedFont>
    <p:embeddedFont>
      <p:font typeface="Webdings" panose="05030102010509060703" pitchFamily="18" charset="2"/>
      <p:regular r:id="rId80"/>
    </p:embeddedFont>
  </p:embeddedFontLst>
  <p:defaultTextStyle>
    <a:defPPr>
      <a:defRPr lang="en-US"/>
    </a:defPPr>
    <a:lvl1pPr marL="0" algn="l" defTabSz="779298" rtl="0" eaLnBrk="1" latinLnBrk="0" hangingPunct="1">
      <a:defRPr sz="1600" kern="1200">
        <a:solidFill>
          <a:schemeClr val="tx1"/>
        </a:solidFill>
        <a:latin typeface="+mn-lt"/>
        <a:ea typeface="+mn-ea"/>
        <a:cs typeface="+mn-cs"/>
      </a:defRPr>
    </a:lvl1pPr>
    <a:lvl2pPr marL="389649" algn="l" defTabSz="779298" rtl="0" eaLnBrk="1" latinLnBrk="0" hangingPunct="1">
      <a:defRPr sz="1600" kern="1200">
        <a:solidFill>
          <a:schemeClr val="tx1"/>
        </a:solidFill>
        <a:latin typeface="+mn-lt"/>
        <a:ea typeface="+mn-ea"/>
        <a:cs typeface="+mn-cs"/>
      </a:defRPr>
    </a:lvl2pPr>
    <a:lvl3pPr marL="779298" algn="l" defTabSz="779298" rtl="0" eaLnBrk="1" latinLnBrk="0" hangingPunct="1">
      <a:defRPr sz="1600" kern="1200">
        <a:solidFill>
          <a:schemeClr val="tx1"/>
        </a:solidFill>
        <a:latin typeface="+mn-lt"/>
        <a:ea typeface="+mn-ea"/>
        <a:cs typeface="+mn-cs"/>
      </a:defRPr>
    </a:lvl3pPr>
    <a:lvl4pPr marL="1168946" algn="l" defTabSz="779298" rtl="0" eaLnBrk="1" latinLnBrk="0" hangingPunct="1">
      <a:defRPr sz="1600" kern="1200">
        <a:solidFill>
          <a:schemeClr val="tx1"/>
        </a:solidFill>
        <a:latin typeface="+mn-lt"/>
        <a:ea typeface="+mn-ea"/>
        <a:cs typeface="+mn-cs"/>
      </a:defRPr>
    </a:lvl4pPr>
    <a:lvl5pPr marL="1558595" algn="l" defTabSz="779298" rtl="0" eaLnBrk="1" latinLnBrk="0" hangingPunct="1">
      <a:defRPr sz="1600" kern="1200">
        <a:solidFill>
          <a:schemeClr val="tx1"/>
        </a:solidFill>
        <a:latin typeface="+mn-lt"/>
        <a:ea typeface="+mn-ea"/>
        <a:cs typeface="+mn-cs"/>
      </a:defRPr>
    </a:lvl5pPr>
    <a:lvl6pPr marL="1948244" algn="l" defTabSz="779298" rtl="0" eaLnBrk="1" latinLnBrk="0" hangingPunct="1">
      <a:defRPr sz="1600" kern="1200">
        <a:solidFill>
          <a:schemeClr val="tx1"/>
        </a:solidFill>
        <a:latin typeface="+mn-lt"/>
        <a:ea typeface="+mn-ea"/>
        <a:cs typeface="+mn-cs"/>
      </a:defRPr>
    </a:lvl6pPr>
    <a:lvl7pPr marL="2337893" algn="l" defTabSz="779298" rtl="0" eaLnBrk="1" latinLnBrk="0" hangingPunct="1">
      <a:defRPr sz="1600" kern="1200">
        <a:solidFill>
          <a:schemeClr val="tx1"/>
        </a:solidFill>
        <a:latin typeface="+mn-lt"/>
        <a:ea typeface="+mn-ea"/>
        <a:cs typeface="+mn-cs"/>
      </a:defRPr>
    </a:lvl7pPr>
    <a:lvl8pPr marL="2727541" algn="l" defTabSz="779298" rtl="0" eaLnBrk="1" latinLnBrk="0" hangingPunct="1">
      <a:defRPr sz="1600" kern="1200">
        <a:solidFill>
          <a:schemeClr val="tx1"/>
        </a:solidFill>
        <a:latin typeface="+mn-lt"/>
        <a:ea typeface="+mn-ea"/>
        <a:cs typeface="+mn-cs"/>
      </a:defRPr>
    </a:lvl8pPr>
    <a:lvl9pPr marL="3117189" algn="l" defTabSz="779298"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D9F44D-5A84-8347-A099-594D3E2DA71F}">
          <p14:sldIdLst>
            <p14:sldId id="508"/>
            <p14:sldId id="846"/>
            <p14:sldId id="847"/>
            <p14:sldId id="848"/>
            <p14:sldId id="853"/>
            <p14:sldId id="854"/>
            <p14:sldId id="880"/>
            <p14:sldId id="855"/>
            <p14:sldId id="878"/>
            <p14:sldId id="856"/>
            <p14:sldId id="871"/>
            <p14:sldId id="873"/>
            <p14:sldId id="876"/>
            <p14:sldId id="877"/>
            <p14:sldId id="817"/>
            <p14:sldId id="875"/>
            <p14:sldId id="818"/>
            <p14:sldId id="819"/>
            <p14:sldId id="821"/>
            <p14:sldId id="822"/>
            <p14:sldId id="762"/>
            <p14:sldId id="826"/>
            <p14:sldId id="833"/>
            <p14:sldId id="850"/>
            <p14:sldId id="858"/>
            <p14:sldId id="867"/>
            <p14:sldId id="882"/>
            <p14:sldId id="868"/>
            <p14:sldId id="883"/>
            <p14:sldId id="841"/>
            <p14:sldId id="885"/>
            <p14:sldId id="886"/>
            <p14:sldId id="884"/>
            <p14:sldId id="888"/>
            <p14:sldId id="789"/>
            <p14:sldId id="893"/>
            <p14:sldId id="894"/>
            <p14:sldId id="895"/>
            <p14:sldId id="887"/>
            <p14:sldId id="896"/>
            <p14:sldId id="897"/>
            <p14:sldId id="905"/>
            <p14:sldId id="1023"/>
            <p14:sldId id="851"/>
            <p14:sldId id="879"/>
            <p14:sldId id="909"/>
            <p14:sldId id="911"/>
            <p14:sldId id="1011"/>
            <p14:sldId id="1078"/>
            <p14:sldId id="1077"/>
            <p14:sldId id="1079"/>
            <p14:sldId id="1080"/>
            <p14:sldId id="1081"/>
            <p14:sldId id="906"/>
            <p14:sldId id="1082"/>
            <p14:sldId id="1083"/>
            <p14:sldId id="838"/>
            <p14:sldId id="1084"/>
            <p14:sldId id="852"/>
            <p14:sldId id="907"/>
            <p14:sldId id="1024"/>
            <p14:sldId id="825"/>
            <p14:sldId id="910"/>
            <p14:sldId id="1025"/>
            <p14:sldId id="1085"/>
            <p14:sldId id="843"/>
            <p14:sldId id="812"/>
          </p14:sldIdLst>
        </p14:section>
        <p14:section name="Online Audit" id="{9EB2B5AD-06F8-B94A-95EF-6E21BA0A233D}">
          <p14:sldIdLst/>
        </p14:section>
        <p14:section name="Audit" id="{E0607469-E2CD-2C43-AA6E-C1314F971A73}">
          <p14:sldIdLst/>
        </p14:section>
        <p14:section name="About US" id="{EEB35CB9-5386-184D-BEF6-3BAC9A247D09}">
          <p14:sldIdLst/>
        </p14:section>
        <p14:section name="Online Campaigns" id="{9F85FE17-3197-2844-89FE-F79C46F483C1}">
          <p14:sldIdLst/>
        </p14:section>
        <p14:section name="Process" id="{1C78D8B7-00F9-334E-82EB-E042E9D7E0B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592">
          <p15:clr>
            <a:srgbClr val="A4A3A4"/>
          </p15:clr>
        </p15:guide>
        <p15:guide id="4" pos="4608">
          <p15:clr>
            <a:srgbClr val="A4A3A4"/>
          </p15:clr>
        </p15:guide>
        <p15:guide id="5" orient="horz" pos="1350">
          <p15:clr>
            <a:srgbClr val="A4A3A4"/>
          </p15:clr>
        </p15:guide>
        <p15:guide id="6" orient="horz" pos="1620">
          <p15:clr>
            <a:srgbClr val="A4A3A4"/>
          </p15:clr>
        </p15:guide>
        <p15:guide id="7" pos="2400">
          <p15:clr>
            <a:srgbClr val="A4A3A4"/>
          </p15:clr>
        </p15:guide>
        <p15:guide id="8"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0A8"/>
    <a:srgbClr val="0B1897"/>
    <a:srgbClr val="821414"/>
    <a:srgbClr val="513781"/>
    <a:srgbClr val="0E7B80"/>
    <a:srgbClr val="129FA6"/>
    <a:srgbClr val="A69F12"/>
    <a:srgbClr val="884B02"/>
    <a:srgbClr val="602187"/>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559" autoAdjust="0"/>
    <p:restoredTop sz="89570" autoAdjust="0"/>
  </p:normalViewPr>
  <p:slideViewPr>
    <p:cSldViewPr snapToGrid="0" showGuides="1">
      <p:cViewPr varScale="1">
        <p:scale>
          <a:sx n="73" d="100"/>
          <a:sy n="73" d="100"/>
        </p:scale>
        <p:origin x="72" y="2160"/>
      </p:cViewPr>
      <p:guideLst>
        <p:guide orient="horz" pos="2160"/>
        <p:guide pos="3840"/>
        <p:guide orient="horz" pos="2592"/>
        <p:guide pos="4608"/>
        <p:guide orient="horz" pos="1350"/>
        <p:guide orient="horz" pos="1620"/>
        <p:guide pos="240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5.fntdata"/><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80"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latin typeface="Calibri" panose="020F0502020204030204" pitchFamily="34" charset="0"/>
              </a:rPr>
              <a:pPr/>
              <a:t>10/25/2018</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defRPr>
            </a:lvl1pPr>
          </a:lstStyle>
          <a:p>
            <a:fld id="{28F31B3D-E4E3-4A80-AB70-C5564C267266}" type="datetimeFigureOut">
              <a:rPr lang="en-US" smtClean="0"/>
              <a:pPr/>
              <a:t>10/25/2018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4EC0B30D-C07A-425B-A90C-BA7BEB191079}" type="slidenum">
              <a:rPr lang="en-US" smtClean="0"/>
              <a:pPr/>
              <a:t>‹#›</a:t>
            </a:fld>
            <a:endParaRPr lang="en-US" dirty="0"/>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779298" rtl="0" eaLnBrk="1" latinLnBrk="0" hangingPunct="1">
      <a:defRPr sz="1000" kern="1200">
        <a:solidFill>
          <a:schemeClr val="tx1"/>
        </a:solidFill>
        <a:latin typeface="Calibri" panose="020F0502020204030204" pitchFamily="34" charset="0"/>
        <a:ea typeface="+mn-ea"/>
        <a:cs typeface="+mn-cs"/>
      </a:defRPr>
    </a:lvl1pPr>
    <a:lvl2pPr marL="389649" algn="l" defTabSz="779298" rtl="0" eaLnBrk="1" latinLnBrk="0" hangingPunct="1">
      <a:defRPr sz="1000" kern="1200">
        <a:solidFill>
          <a:schemeClr val="tx1"/>
        </a:solidFill>
        <a:latin typeface="Calibri" panose="020F0502020204030204" pitchFamily="34" charset="0"/>
        <a:ea typeface="+mn-ea"/>
        <a:cs typeface="+mn-cs"/>
      </a:defRPr>
    </a:lvl2pPr>
    <a:lvl3pPr marL="779298" algn="l" defTabSz="779298" rtl="0" eaLnBrk="1" latinLnBrk="0" hangingPunct="1">
      <a:defRPr sz="1000" kern="1200">
        <a:solidFill>
          <a:schemeClr val="tx1"/>
        </a:solidFill>
        <a:latin typeface="Calibri" panose="020F0502020204030204" pitchFamily="34" charset="0"/>
        <a:ea typeface="+mn-ea"/>
        <a:cs typeface="+mn-cs"/>
      </a:defRPr>
    </a:lvl3pPr>
    <a:lvl4pPr marL="1168946" algn="l" defTabSz="779298" rtl="0" eaLnBrk="1" latinLnBrk="0" hangingPunct="1">
      <a:defRPr sz="1000" kern="1200">
        <a:solidFill>
          <a:schemeClr val="tx1"/>
        </a:solidFill>
        <a:latin typeface="Calibri" panose="020F0502020204030204" pitchFamily="34" charset="0"/>
        <a:ea typeface="+mn-ea"/>
        <a:cs typeface="+mn-cs"/>
      </a:defRPr>
    </a:lvl4pPr>
    <a:lvl5pPr marL="1558595" algn="l" defTabSz="779298" rtl="0" eaLnBrk="1" latinLnBrk="0" hangingPunct="1">
      <a:defRPr sz="1000" kern="1200">
        <a:solidFill>
          <a:schemeClr val="tx1"/>
        </a:solidFill>
        <a:latin typeface="Calibri" panose="020F0502020204030204" pitchFamily="34" charset="0"/>
        <a:ea typeface="+mn-ea"/>
        <a:cs typeface="+mn-cs"/>
      </a:defRPr>
    </a:lvl5pPr>
    <a:lvl6pPr marL="1948244" algn="l" defTabSz="779298" rtl="0" eaLnBrk="1" latinLnBrk="0" hangingPunct="1">
      <a:defRPr sz="1000" kern="1200">
        <a:solidFill>
          <a:schemeClr val="tx1"/>
        </a:solidFill>
        <a:latin typeface="+mn-lt"/>
        <a:ea typeface="+mn-ea"/>
        <a:cs typeface="+mn-cs"/>
      </a:defRPr>
    </a:lvl6pPr>
    <a:lvl7pPr marL="2337893" algn="l" defTabSz="779298" rtl="0" eaLnBrk="1" latinLnBrk="0" hangingPunct="1">
      <a:defRPr sz="1000" kern="1200">
        <a:solidFill>
          <a:schemeClr val="tx1"/>
        </a:solidFill>
        <a:latin typeface="+mn-lt"/>
        <a:ea typeface="+mn-ea"/>
        <a:cs typeface="+mn-cs"/>
      </a:defRPr>
    </a:lvl7pPr>
    <a:lvl8pPr marL="2727541" algn="l" defTabSz="779298" rtl="0" eaLnBrk="1" latinLnBrk="0" hangingPunct="1">
      <a:defRPr sz="1000" kern="1200">
        <a:solidFill>
          <a:schemeClr val="tx1"/>
        </a:solidFill>
        <a:latin typeface="+mn-lt"/>
        <a:ea typeface="+mn-ea"/>
        <a:cs typeface="+mn-cs"/>
      </a:defRPr>
    </a:lvl8pPr>
    <a:lvl9pPr marL="3117189" algn="l" defTabSz="779298"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EC0B30D-C07A-425B-A90C-BA7BEB191079}" type="slidenum">
              <a:rPr lang="en-US" smtClean="0"/>
              <a:pPr/>
              <a:t>25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EC0B30D-C07A-425B-A90C-BA7BEB191079}" type="slidenum">
              <a:rPr lang="en-US" smtClean="0"/>
              <a:pPr/>
              <a:t>26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EC0B30D-C07A-425B-A90C-BA7BEB191079}" type="slidenum">
              <a:rPr lang="en-US" smtClean="0"/>
              <a:pPr/>
              <a:t>28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EC0B30D-C07A-425B-A90C-BA7BEB191079}" type="slidenum">
              <a:rPr lang="en-US" smtClean="0"/>
              <a:pPr/>
              <a:t>30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EC0B30D-C07A-425B-A90C-BA7BEB191079}" type="slidenum">
              <a:rPr lang="en-US" smtClean="0"/>
              <a:pPr/>
              <a:t>31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EC0B30D-C07A-425B-A90C-BA7BEB191079}" type="slidenum">
              <a:rPr lang="en-US" smtClean="0"/>
              <a:pPr/>
              <a:t>32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EC0B30D-C07A-425B-A90C-BA7BEB191079}" type="slidenum">
              <a:rPr lang="en-US" smtClean="0"/>
              <a:pPr/>
              <a:t>34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br>
              <a:rPr lang="en-US" dirty="0"/>
            </a:br>
            <a:r>
              <a:rPr lang="en-US" dirty="0"/>
              <a:t>I Keep Six Honest </a:t>
            </a:r>
            <a:br>
              <a:rPr lang="en-US" dirty="0"/>
            </a:br>
            <a:r>
              <a:rPr lang="en-US" dirty="0"/>
              <a:t> Serving Men </a:t>
            </a:r>
            <a:br>
              <a:rPr lang="en-US" dirty="0"/>
            </a:br>
            <a:br>
              <a:rPr lang="en-US" dirty="0"/>
            </a:br>
            <a:br>
              <a:rPr lang="en-US" dirty="0"/>
            </a:br>
            <a:br>
              <a:rPr lang="en-US" dirty="0"/>
            </a:br>
            <a:br>
              <a:rPr lang="en-US" dirty="0"/>
            </a:br>
            <a:r>
              <a:rPr lang="en-US" dirty="0"/>
              <a:t>I KEEP six honest serving-men</a:t>
            </a:r>
            <a:br>
              <a:rPr lang="en-US" dirty="0"/>
            </a:br>
            <a:r>
              <a:rPr lang="en-US" dirty="0"/>
              <a:t> (</a:t>
            </a:r>
            <a:r>
              <a:rPr lang="en-US" sz="1600" kern="1200" dirty="0">
                <a:solidFill>
                  <a:schemeClr val="tx1"/>
                </a:solidFill>
                <a:latin typeface="Arial" panose="020B0604020202020204" pitchFamily="34" charset="0"/>
                <a:ea typeface="+mn-ea"/>
                <a:cs typeface="+mn-cs"/>
              </a:rPr>
              <a:t>They taught me all I knew);</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Their names are What and Why and When </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 And How and Where and Who.</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I send them over land and sea,</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 I send them east and west;</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But after they have worked for me,</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 I give them all a rest.</a:t>
            </a:r>
            <a:br>
              <a:rPr lang="en-US" sz="1600" kern="1200" dirty="0">
                <a:solidFill>
                  <a:schemeClr val="tx1"/>
                </a:solidFill>
                <a:latin typeface="Arial" panose="020B0604020202020204" pitchFamily="34" charset="0"/>
                <a:ea typeface="+mn-ea"/>
                <a:cs typeface="+mn-cs"/>
              </a:rPr>
            </a:b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I let them rest from nine till five,</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 For I am busy then,</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As well as breakfast, lunch, and tea,</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 For they are hungry men.</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But different folk have different views; </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I know a person small—</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She keeps ten million serving-men,</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Who get no rest at all!</a:t>
            </a:r>
            <a:br>
              <a:rPr lang="en-US" sz="1600" kern="1200" dirty="0">
                <a:solidFill>
                  <a:schemeClr val="tx1"/>
                </a:solidFill>
                <a:latin typeface="Arial" panose="020B0604020202020204" pitchFamily="34" charset="0"/>
                <a:ea typeface="+mn-ea"/>
                <a:cs typeface="+mn-cs"/>
              </a:rPr>
            </a:b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She </a:t>
            </a:r>
            <a:r>
              <a:rPr lang="en-US" sz="1600" kern="1200" dirty="0" err="1">
                <a:solidFill>
                  <a:schemeClr val="tx1"/>
                </a:solidFill>
                <a:latin typeface="Arial" panose="020B0604020202020204" pitchFamily="34" charset="0"/>
                <a:ea typeface="+mn-ea"/>
                <a:cs typeface="+mn-cs"/>
              </a:rPr>
              <a:t>sends'em</a:t>
            </a:r>
            <a:r>
              <a:rPr lang="en-US" sz="1600" kern="1200" dirty="0">
                <a:solidFill>
                  <a:schemeClr val="tx1"/>
                </a:solidFill>
                <a:latin typeface="Arial" panose="020B0604020202020204" pitchFamily="34" charset="0"/>
                <a:ea typeface="+mn-ea"/>
                <a:cs typeface="+mn-cs"/>
              </a:rPr>
              <a:t> abroad on her own affairs,</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 From the second she opens her eyes—</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One million </a:t>
            </a:r>
            <a:r>
              <a:rPr lang="en-US" sz="1600" kern="1200" dirty="0" err="1">
                <a:solidFill>
                  <a:schemeClr val="tx1"/>
                </a:solidFill>
                <a:latin typeface="Arial" panose="020B0604020202020204" pitchFamily="34" charset="0"/>
                <a:ea typeface="+mn-ea"/>
                <a:cs typeface="+mn-cs"/>
              </a:rPr>
              <a:t>Hows</a:t>
            </a:r>
            <a:r>
              <a:rPr lang="en-US" sz="1600" kern="1200" dirty="0">
                <a:solidFill>
                  <a:schemeClr val="tx1"/>
                </a:solidFill>
                <a:latin typeface="Arial" panose="020B0604020202020204" pitchFamily="34" charset="0"/>
                <a:ea typeface="+mn-ea"/>
                <a:cs typeface="+mn-cs"/>
              </a:rPr>
              <a:t>, two million </a:t>
            </a:r>
            <a:r>
              <a:rPr lang="en-US" sz="1600" kern="1200" dirty="0" err="1">
                <a:solidFill>
                  <a:schemeClr val="tx1"/>
                </a:solidFill>
                <a:latin typeface="Arial" panose="020B0604020202020204" pitchFamily="34" charset="0"/>
                <a:ea typeface="+mn-ea"/>
                <a:cs typeface="+mn-cs"/>
              </a:rPr>
              <a:t>Wheres</a:t>
            </a:r>
            <a:r>
              <a:rPr lang="en-US" sz="1600" kern="1200" dirty="0">
                <a:solidFill>
                  <a:schemeClr val="tx1"/>
                </a:solidFill>
                <a:latin typeface="Arial" panose="020B0604020202020204" pitchFamily="34" charset="0"/>
                <a:ea typeface="+mn-ea"/>
                <a:cs typeface="+mn-cs"/>
              </a:rPr>
              <a:t>,</a:t>
            </a:r>
            <a:br>
              <a:rPr lang="en-US" sz="1600" kern="1200" dirty="0">
                <a:solidFill>
                  <a:schemeClr val="tx1"/>
                </a:solidFill>
                <a:latin typeface="Arial" panose="020B0604020202020204" pitchFamily="34" charset="0"/>
                <a:ea typeface="+mn-ea"/>
                <a:cs typeface="+mn-cs"/>
              </a:rPr>
            </a:br>
            <a:r>
              <a:rPr lang="en-US" sz="1600" kern="1200" dirty="0">
                <a:solidFill>
                  <a:schemeClr val="tx1"/>
                </a:solidFill>
                <a:latin typeface="Arial" panose="020B0604020202020204" pitchFamily="34" charset="0"/>
                <a:ea typeface="+mn-ea"/>
                <a:cs typeface="+mn-cs"/>
              </a:rPr>
              <a:t>And seven million Whys!</a:t>
            </a:r>
          </a:p>
        </p:txBody>
      </p:sp>
      <p:sp>
        <p:nvSpPr>
          <p:cNvPr id="4" name="Slide Number Placeholder 3"/>
          <p:cNvSpPr>
            <a:spLocks noGrp="1"/>
          </p:cNvSpPr>
          <p:nvPr>
            <p:ph type="sldNum" sz="quarter" idx="10"/>
          </p:nvPr>
        </p:nvSpPr>
        <p:spPr/>
        <p:txBody>
          <a:bodyPr/>
          <a:lstStyle/>
          <a:p>
            <a:fld id="{4EC0B30D-C07A-425B-A90C-BA7BEB191079}" type="slidenum">
              <a:rPr lang="en-US" smtClean="0"/>
              <a:pPr/>
              <a:t>43</a:t>
            </a:fld>
            <a:endParaRPr lang="en-US" dirty="0"/>
          </a:p>
        </p:txBody>
      </p:sp>
    </p:spTree>
    <p:extLst>
      <p:ext uri="{BB962C8B-B14F-4D97-AF65-F5344CB8AC3E}">
        <p14:creationId xmlns:p14="http://schemas.microsoft.com/office/powerpoint/2010/main" val="1396883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0000"/>
          <a:stretch/>
        </p:blipFill>
        <p:spPr>
          <a:xfrm>
            <a:off x="0" y="-1"/>
            <a:ext cx="9144000" cy="5143501"/>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44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0000"/>
          <a:stretch/>
        </p:blipFill>
        <p:spPr>
          <a:xfrm>
            <a:off x="0" y="-1"/>
            <a:ext cx="9143999" cy="5143501"/>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238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3999" cy="5143499"/>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876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9143999" cy="5143499"/>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892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999" cy="5143499"/>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326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998" cy="5143499"/>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110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rtlCol="0" anchor="ctr"/>
          <a:lstStyle/>
          <a:p>
            <a:pPr algn="ctr"/>
            <a:endParaRPr lang="en-US"/>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756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rtlCol="0" anchor="ctr"/>
          <a:lstStyle/>
          <a:p>
            <a:pPr algn="ctr"/>
            <a:endParaRPr lang="en-US"/>
          </a:p>
        </p:txBody>
      </p:sp>
      <p:sp>
        <p:nvSpPr>
          <p:cNvPr id="8" name="Rectangle 9">
            <a:extLst>
              <a:ext uri="{FF2B5EF4-FFF2-40B4-BE49-F238E27FC236}">
                <a16:creationId xmlns:a16="http://schemas.microsoft.com/office/drawing/2014/main" id="{831F51C9-BE8E-4963-91E4-3C88B3A76CF2}"/>
              </a:ext>
            </a:extLst>
          </p:cNvPr>
          <p:cNvSpPr/>
          <p:nvPr userDrawn="1"/>
        </p:nvSpPr>
        <p:spPr bwMode="auto">
          <a:xfrm>
            <a:off x="0" y="208107"/>
            <a:ext cx="9144000" cy="914400"/>
          </a:xfrm>
          <a:prstGeom prst="rect">
            <a:avLst/>
          </a:prstGeom>
          <a:solidFill>
            <a:schemeClr val="bg2">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756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0000"/>
          <a:stretch/>
        </p:blipFill>
        <p:spPr>
          <a:xfrm>
            <a:off x="0" y="0"/>
            <a:ext cx="9144000" cy="5143500"/>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8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3999" cy="5143499"/>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322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0000"/>
          <a:stretch/>
        </p:blipFill>
        <p:spPr>
          <a:xfrm>
            <a:off x="0" y="-1"/>
            <a:ext cx="9143999" cy="5143501"/>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440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0000"/>
          <a:stretch/>
        </p:blipFill>
        <p:spPr>
          <a:xfrm>
            <a:off x="0" y="-1"/>
            <a:ext cx="9144000" cy="5143501"/>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899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Content Placeholder 3" descr="Lecturecover.jpg">
            <a:extLst>
              <a:ext uri="{FF2B5EF4-FFF2-40B4-BE49-F238E27FC236}">
                <a16:creationId xmlns:a16="http://schemas.microsoft.com/office/drawing/2014/main" id="{88101C6B-B448-41E7-BD0E-9643CCC14F9E}"/>
              </a:ext>
            </a:extLst>
          </p:cNvPr>
          <p:cNvPicPr>
            <a:picLocks noChangeAspect="1"/>
          </p:cNvPicPr>
          <p:nvPr userDrawn="1"/>
        </p:nvPicPr>
        <p:blipFill>
          <a:blip r:embed="rId2" cstate="print"/>
          <a:srcRect b="10000"/>
          <a:stretch>
            <a:fillRect/>
          </a:stretch>
        </p:blipFill>
        <p:spPr>
          <a:xfrm>
            <a:off x="0" y="0"/>
            <a:ext cx="9144000" cy="5143500"/>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763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0000"/>
          <a:stretch/>
        </p:blipFill>
        <p:spPr>
          <a:xfrm>
            <a:off x="0" y="0"/>
            <a:ext cx="9144000" cy="5143500"/>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63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88101C6B-B448-41E7-BD0E-9643CCC14F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0000"/>
          <a:stretch/>
        </p:blipFill>
        <p:spPr>
          <a:xfrm>
            <a:off x="0" y="1"/>
            <a:ext cx="9144000" cy="5143500"/>
          </a:xfrm>
          <a:prstGeom prst="rect">
            <a:avLst/>
          </a:prstGeom>
        </p:spPr>
      </p:pic>
      <p:sp>
        <p:nvSpPr>
          <p:cNvPr id="8" name="Rectangle 9">
            <a:extLst>
              <a:ext uri="{FF2B5EF4-FFF2-40B4-BE49-F238E27FC236}">
                <a16:creationId xmlns:a16="http://schemas.microsoft.com/office/drawing/2014/main" id="{831F51C9-BE8E-4963-91E4-3C88B3A76CF2}"/>
              </a:ext>
            </a:extLst>
          </p:cNvPr>
          <p:cNvSpPr/>
          <p:nvPr userDrawn="1"/>
        </p:nvSpPr>
        <p:spPr bwMode="auto">
          <a:xfrm>
            <a:off x="0" y="203534"/>
            <a:ext cx="9144000" cy="914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anchor="ctr"/>
          <a:lstStyle/>
          <a:p>
            <a:pPr algn="ctr">
              <a:defRPr/>
            </a:pPr>
            <a:endParaRPr lang="en-GB"/>
          </a:p>
        </p:txBody>
      </p:sp>
      <p:sp>
        <p:nvSpPr>
          <p:cNvPr id="2" name="Title 1">
            <a:extLst>
              <a:ext uri="{FF2B5EF4-FFF2-40B4-BE49-F238E27FC236}">
                <a16:creationId xmlns:a16="http://schemas.microsoft.com/office/drawing/2014/main" id="{BF68150D-5D52-4EEE-BFB4-73915E7D6FFD}"/>
              </a:ext>
            </a:extLst>
          </p:cNvPr>
          <p:cNvSpPr>
            <a:spLocks noGrp="1"/>
          </p:cNvSpPr>
          <p:nvPr>
            <p:ph type="title"/>
          </p:nvPr>
        </p:nvSpPr>
        <p:spPr>
          <a:xfrm>
            <a:off x="800100" y="343139"/>
            <a:ext cx="7543800" cy="572061"/>
          </a:xfrm>
          <a:prstGeom prst="rect">
            <a:avLst/>
          </a:prstGeom>
        </p:spPr>
        <p:txBody>
          <a:bodyPr lIns="57150" tIns="28575" rIns="57150" bIns="28575"/>
          <a:lstStyle>
            <a:lvl1pPr marL="0" marR="0" indent="0" algn="l" defTabSz="779298" rtl="0" eaLnBrk="1" fontAlgn="auto" latinLnBrk="0" hangingPunct="1">
              <a:lnSpc>
                <a:spcPct val="90000"/>
              </a:lnSpc>
              <a:spcBef>
                <a:spcPct val="0"/>
              </a:spcBef>
              <a:spcAft>
                <a:spcPts val="0"/>
              </a:spcAft>
              <a:buClrTx/>
              <a:buSzTx/>
              <a:buFontTx/>
              <a:buNone/>
              <a:tabLst/>
              <a:defRPr baseline="0">
                <a:solidFill>
                  <a:schemeClr val="bg1"/>
                </a:solidFill>
              </a:defRPr>
            </a:lvl1pPr>
          </a:lstStyle>
          <a:p>
            <a:pPr marL="0" marR="0" lvl="0" indent="0" algn="l" defTabSz="779298" rtl="0" eaLnBrk="1" fontAlgn="auto" latinLnBrk="0" hangingPunct="1">
              <a:lnSpc>
                <a:spcPct val="90000"/>
              </a:lnSpc>
              <a:spcBef>
                <a:spcPct val="0"/>
              </a:spcBef>
              <a:spcAft>
                <a:spcPts val="0"/>
              </a:spcAft>
              <a:buClrTx/>
              <a:buSzTx/>
              <a:buFontTx/>
              <a:buNone/>
              <a:tabLst/>
              <a:defRPr/>
            </a:pPr>
            <a:r>
              <a:rPr lang="en-US" dirty="0"/>
              <a:t>Click to edit Master title style</a:t>
            </a:r>
            <a:endParaRPr lang="en-GB" dirty="0"/>
          </a:p>
        </p:txBody>
      </p:sp>
      <p:sp>
        <p:nvSpPr>
          <p:cNvPr id="11" name="Content Placeholder 2">
            <a:extLst>
              <a:ext uri="{FF2B5EF4-FFF2-40B4-BE49-F238E27FC236}">
                <a16:creationId xmlns:a16="http://schemas.microsoft.com/office/drawing/2014/main" id="{517F8608-EED8-4B2C-A5BA-99D78F01BD8E}"/>
              </a:ext>
            </a:extLst>
          </p:cNvPr>
          <p:cNvSpPr>
            <a:spLocks noGrp="1"/>
          </p:cNvSpPr>
          <p:nvPr>
            <p:ph idx="13"/>
          </p:nvPr>
        </p:nvSpPr>
        <p:spPr>
          <a:xfrm>
            <a:off x="800100" y="1428751"/>
            <a:ext cx="7543800" cy="3200400"/>
          </a:xfrm>
          <a:prstGeom prst="rect">
            <a:avLst/>
          </a:prstGeom>
        </p:spPr>
        <p:txBody>
          <a:bodyPr lIns="57150" tIns="28575" rIns="57150" bIns="28575"/>
          <a:lstStyle>
            <a:lvl1pPr marL="285750" indent="-285750">
              <a:buClr>
                <a:schemeClr val="bg1"/>
              </a:buClr>
              <a:buFont typeface="Wingdings" panose="05000000000000000000" pitchFamily="2" charset="2"/>
              <a:buChar char=""/>
              <a:defRPr b="1" i="0" baseline="0">
                <a:solidFill>
                  <a:schemeClr val="bg1"/>
                </a:solidFill>
              </a:defRPr>
            </a:lvl1pPr>
            <a:lvl2pPr>
              <a:buClr>
                <a:schemeClr val="bg1"/>
              </a:buClr>
              <a:buSzPct val="120000"/>
              <a:defRPr baseline="0">
                <a:solidFill>
                  <a:schemeClr val="bg1"/>
                </a:solidFill>
              </a:defRPr>
            </a:lvl2pPr>
            <a:lvl3pPr>
              <a:buClr>
                <a:schemeClr val="bg1"/>
              </a:buClr>
              <a:buSzPct val="120000"/>
              <a:defRPr baseline="0">
                <a:solidFill>
                  <a:schemeClr val="bg1"/>
                </a:solidFill>
              </a:defRPr>
            </a:lvl3pPr>
            <a:lvl4pPr>
              <a:buClr>
                <a:schemeClr val="bg1"/>
              </a:buClr>
              <a:buSzPct val="120000"/>
              <a:defRPr baseline="0">
                <a:solidFill>
                  <a:schemeClr val="bg1"/>
                </a:solidFill>
              </a:defRPr>
            </a:lvl4pPr>
            <a:lvl5pPr>
              <a:buClr>
                <a:schemeClr val="bg1"/>
              </a:buClr>
              <a:buSzPct val="120000"/>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951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9C746FC-B577-42C1-BB7C-842E4AB1EC11}"/>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 y="1"/>
            <a:ext cx="9143999" cy="5143499"/>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55" r:id="rId3"/>
    <p:sldLayoutId id="2147483661" r:id="rId4"/>
    <p:sldLayoutId id="2147483657" r:id="rId5"/>
    <p:sldLayoutId id="2147483658" r:id="rId6"/>
    <p:sldLayoutId id="2147483652" r:id="rId7"/>
    <p:sldLayoutId id="2147483656" r:id="rId8"/>
    <p:sldLayoutId id="2147483653" r:id="rId9"/>
    <p:sldLayoutId id="2147483660" r:id="rId10"/>
    <p:sldLayoutId id="2147483654" r:id="rId11"/>
    <p:sldLayoutId id="2147483662" r:id="rId12"/>
    <p:sldLayoutId id="2147483663" r:id="rId13"/>
    <p:sldLayoutId id="2147483664" r:id="rId14"/>
    <p:sldLayoutId id="2147483665" r:id="rId15"/>
    <p:sldLayoutId id="2147483666" r:id="rId16"/>
    <p:sldLayoutId id="2147483669" r:id="rId17"/>
    <p:sldLayoutId id="214748366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779298" rtl="0" eaLnBrk="1" latinLnBrk="0" hangingPunct="1">
        <a:lnSpc>
          <a:spcPct val="90000"/>
        </a:lnSpc>
        <a:spcBef>
          <a:spcPct val="0"/>
        </a:spcBef>
        <a:buNone/>
        <a:defRPr sz="3100" kern="1200">
          <a:solidFill>
            <a:schemeClr val="tx2"/>
          </a:solidFill>
          <a:latin typeface="+mj-lt"/>
          <a:ea typeface="+mj-ea"/>
          <a:cs typeface="+mj-cs"/>
        </a:defRPr>
      </a:lvl1pPr>
    </p:titleStyle>
    <p:bodyStyle>
      <a:lvl1pPr marL="194824" indent="-194824" algn="l" defTabSz="779298" rtl="0" eaLnBrk="1" latinLnBrk="0" hangingPunct="1">
        <a:lnSpc>
          <a:spcPct val="90000"/>
        </a:lnSpc>
        <a:spcBef>
          <a:spcPts val="1534"/>
        </a:spcBef>
        <a:buClr>
          <a:schemeClr val="accent5"/>
        </a:buClr>
        <a:buSzPct val="90000"/>
        <a:buFont typeface="Arial" pitchFamily="34" charset="0"/>
        <a:buChar char="•"/>
        <a:defRPr sz="2100" kern="1200">
          <a:solidFill>
            <a:schemeClr val="tx1"/>
          </a:solidFill>
          <a:latin typeface="+mn-lt"/>
          <a:ea typeface="+mn-ea"/>
          <a:cs typeface="+mn-cs"/>
        </a:defRPr>
      </a:lvl1pPr>
      <a:lvl2pPr marL="467579" indent="-194824" algn="l" defTabSz="779298" rtl="0" eaLnBrk="1" latinLnBrk="0" hangingPunct="1">
        <a:lnSpc>
          <a:spcPct val="90000"/>
        </a:lnSpc>
        <a:spcBef>
          <a:spcPts val="1023"/>
        </a:spcBef>
        <a:buClr>
          <a:schemeClr val="accent5"/>
        </a:buClr>
        <a:buSzPct val="90000"/>
        <a:buFont typeface="Arial" pitchFamily="34" charset="0"/>
        <a:buChar char="•"/>
        <a:defRPr sz="1700" kern="1200">
          <a:solidFill>
            <a:schemeClr val="tx1"/>
          </a:solidFill>
          <a:latin typeface="+mn-lt"/>
          <a:ea typeface="+mn-ea"/>
          <a:cs typeface="+mn-cs"/>
        </a:defRPr>
      </a:lvl2pPr>
      <a:lvl3pPr marL="701368" indent="-194824" algn="l" defTabSz="779298" rtl="0" eaLnBrk="1" latinLnBrk="0" hangingPunct="1">
        <a:lnSpc>
          <a:spcPct val="90000"/>
        </a:lnSpc>
        <a:spcBef>
          <a:spcPts val="682"/>
        </a:spcBef>
        <a:buClr>
          <a:schemeClr val="accent5"/>
        </a:buClr>
        <a:buSzPct val="90000"/>
        <a:buFont typeface="Arial" pitchFamily="34" charset="0"/>
        <a:buChar char="•"/>
        <a:defRPr sz="1600" kern="1200">
          <a:solidFill>
            <a:schemeClr val="tx1"/>
          </a:solidFill>
          <a:latin typeface="+mn-lt"/>
          <a:ea typeface="+mn-ea"/>
          <a:cs typeface="+mn-cs"/>
        </a:defRPr>
      </a:lvl3pPr>
      <a:lvl4pPr marL="935157" indent="-155859" algn="l" defTabSz="779298" rtl="0" eaLnBrk="1" latinLnBrk="0" hangingPunct="1">
        <a:lnSpc>
          <a:spcPct val="90000"/>
        </a:lnSpc>
        <a:spcBef>
          <a:spcPts val="682"/>
        </a:spcBef>
        <a:buClr>
          <a:schemeClr val="accent5"/>
        </a:buClr>
        <a:buSzPct val="90000"/>
        <a:buFont typeface="Arial" pitchFamily="34" charset="0"/>
        <a:buChar char="•"/>
        <a:defRPr sz="1400" kern="1200">
          <a:solidFill>
            <a:schemeClr val="tx1"/>
          </a:solidFill>
          <a:latin typeface="+mn-lt"/>
          <a:ea typeface="+mn-ea"/>
          <a:cs typeface="+mn-cs"/>
        </a:defRPr>
      </a:lvl4pPr>
      <a:lvl5pPr marL="1129981" indent="-116894" algn="l" defTabSz="779298" rtl="0" eaLnBrk="1" latinLnBrk="0" hangingPunct="1">
        <a:lnSpc>
          <a:spcPct val="90000"/>
        </a:lnSpc>
        <a:spcBef>
          <a:spcPts val="511"/>
        </a:spcBef>
        <a:buClr>
          <a:schemeClr val="accent5"/>
        </a:buClr>
        <a:buSzPct val="90000"/>
        <a:buFont typeface="Arial" pitchFamily="34" charset="0"/>
        <a:buChar char="•"/>
        <a:defRPr sz="1200" kern="1200">
          <a:solidFill>
            <a:schemeClr val="tx1"/>
          </a:solidFill>
          <a:latin typeface="+mn-lt"/>
          <a:ea typeface="+mn-ea"/>
          <a:cs typeface="+mn-cs"/>
        </a:defRPr>
      </a:lvl5pPr>
      <a:lvl6pPr marL="1324806" indent="-116894" algn="l" defTabSz="779298" rtl="0" eaLnBrk="1" latinLnBrk="0" hangingPunct="1">
        <a:lnSpc>
          <a:spcPct val="90000"/>
        </a:lnSpc>
        <a:spcBef>
          <a:spcPts val="511"/>
        </a:spcBef>
        <a:buClr>
          <a:schemeClr val="accent5"/>
        </a:buClr>
        <a:buSzPct val="90000"/>
        <a:buFont typeface="Arial" pitchFamily="34" charset="0"/>
        <a:buChar char="•"/>
        <a:defRPr sz="1200" kern="1200">
          <a:solidFill>
            <a:schemeClr val="tx1"/>
          </a:solidFill>
          <a:latin typeface="+mn-lt"/>
          <a:ea typeface="+mn-ea"/>
          <a:cs typeface="+mn-cs"/>
        </a:defRPr>
      </a:lvl6pPr>
      <a:lvl7pPr marL="1519630" indent="-116894" algn="l" defTabSz="779298" rtl="0" eaLnBrk="1" latinLnBrk="0" hangingPunct="1">
        <a:lnSpc>
          <a:spcPct val="90000"/>
        </a:lnSpc>
        <a:spcBef>
          <a:spcPts val="511"/>
        </a:spcBef>
        <a:buClr>
          <a:schemeClr val="accent5"/>
        </a:buClr>
        <a:buSzPct val="90000"/>
        <a:buFont typeface="Arial" pitchFamily="34" charset="0"/>
        <a:buChar char="•"/>
        <a:defRPr sz="1200" kern="1200">
          <a:solidFill>
            <a:schemeClr val="tx1"/>
          </a:solidFill>
          <a:latin typeface="+mn-lt"/>
          <a:ea typeface="+mn-ea"/>
          <a:cs typeface="+mn-cs"/>
        </a:defRPr>
      </a:lvl7pPr>
      <a:lvl8pPr marL="1714454" indent="-116894" algn="l" defTabSz="779298" rtl="0" eaLnBrk="1" latinLnBrk="0" hangingPunct="1">
        <a:lnSpc>
          <a:spcPct val="90000"/>
        </a:lnSpc>
        <a:spcBef>
          <a:spcPts val="511"/>
        </a:spcBef>
        <a:buClr>
          <a:schemeClr val="accent5"/>
        </a:buClr>
        <a:buSzPct val="90000"/>
        <a:buFont typeface="Arial" pitchFamily="34" charset="0"/>
        <a:buChar char="•"/>
        <a:defRPr sz="1200" kern="1200">
          <a:solidFill>
            <a:schemeClr val="tx1"/>
          </a:solidFill>
          <a:latin typeface="+mn-lt"/>
          <a:ea typeface="+mn-ea"/>
          <a:cs typeface="+mn-cs"/>
        </a:defRPr>
      </a:lvl8pPr>
      <a:lvl9pPr marL="1909279" indent="-116894" algn="l" defTabSz="779298" rtl="0" eaLnBrk="1" latinLnBrk="0" hangingPunct="1">
        <a:lnSpc>
          <a:spcPct val="90000"/>
        </a:lnSpc>
        <a:spcBef>
          <a:spcPts val="511"/>
        </a:spcBef>
        <a:buClr>
          <a:schemeClr val="accent5"/>
        </a:buClr>
        <a:buSzPct val="90000"/>
        <a:buFont typeface="Arial" pitchFamily="34" charset="0"/>
        <a:buChar char="•"/>
        <a:defRPr sz="1200" kern="1200">
          <a:solidFill>
            <a:schemeClr val="tx1"/>
          </a:solidFill>
          <a:latin typeface="+mn-lt"/>
          <a:ea typeface="+mn-ea"/>
          <a:cs typeface="+mn-cs"/>
        </a:defRPr>
      </a:lvl9pPr>
    </p:bodyStyle>
    <p:otherStyle>
      <a:defPPr>
        <a:defRPr lang="en-US"/>
      </a:defPPr>
      <a:lvl1pPr marL="0" algn="l" defTabSz="779298" rtl="0" eaLnBrk="1" latinLnBrk="0" hangingPunct="1">
        <a:defRPr sz="1600" kern="1200">
          <a:solidFill>
            <a:schemeClr val="tx1"/>
          </a:solidFill>
          <a:latin typeface="+mn-lt"/>
          <a:ea typeface="+mn-ea"/>
          <a:cs typeface="+mn-cs"/>
        </a:defRPr>
      </a:lvl1pPr>
      <a:lvl2pPr marL="389649" algn="l" defTabSz="779298" rtl="0" eaLnBrk="1" latinLnBrk="0" hangingPunct="1">
        <a:defRPr sz="1600" kern="1200">
          <a:solidFill>
            <a:schemeClr val="tx1"/>
          </a:solidFill>
          <a:latin typeface="+mn-lt"/>
          <a:ea typeface="+mn-ea"/>
          <a:cs typeface="+mn-cs"/>
        </a:defRPr>
      </a:lvl2pPr>
      <a:lvl3pPr marL="779298" algn="l" defTabSz="779298" rtl="0" eaLnBrk="1" latinLnBrk="0" hangingPunct="1">
        <a:defRPr sz="1600" kern="1200">
          <a:solidFill>
            <a:schemeClr val="tx1"/>
          </a:solidFill>
          <a:latin typeface="+mn-lt"/>
          <a:ea typeface="+mn-ea"/>
          <a:cs typeface="+mn-cs"/>
        </a:defRPr>
      </a:lvl3pPr>
      <a:lvl4pPr marL="1168946" algn="l" defTabSz="779298" rtl="0" eaLnBrk="1" latinLnBrk="0" hangingPunct="1">
        <a:defRPr sz="1600" kern="1200">
          <a:solidFill>
            <a:schemeClr val="tx1"/>
          </a:solidFill>
          <a:latin typeface="+mn-lt"/>
          <a:ea typeface="+mn-ea"/>
          <a:cs typeface="+mn-cs"/>
        </a:defRPr>
      </a:lvl4pPr>
      <a:lvl5pPr marL="1558595" algn="l" defTabSz="779298" rtl="0" eaLnBrk="1" latinLnBrk="0" hangingPunct="1">
        <a:defRPr sz="1600" kern="1200">
          <a:solidFill>
            <a:schemeClr val="tx1"/>
          </a:solidFill>
          <a:latin typeface="+mn-lt"/>
          <a:ea typeface="+mn-ea"/>
          <a:cs typeface="+mn-cs"/>
        </a:defRPr>
      </a:lvl5pPr>
      <a:lvl6pPr marL="1948244" algn="l" defTabSz="779298" rtl="0" eaLnBrk="1" latinLnBrk="0" hangingPunct="1">
        <a:defRPr sz="1600" kern="1200">
          <a:solidFill>
            <a:schemeClr val="tx1"/>
          </a:solidFill>
          <a:latin typeface="+mn-lt"/>
          <a:ea typeface="+mn-ea"/>
          <a:cs typeface="+mn-cs"/>
        </a:defRPr>
      </a:lvl6pPr>
      <a:lvl7pPr marL="2337893" algn="l" defTabSz="779298" rtl="0" eaLnBrk="1" latinLnBrk="0" hangingPunct="1">
        <a:defRPr sz="1600" kern="1200">
          <a:solidFill>
            <a:schemeClr val="tx1"/>
          </a:solidFill>
          <a:latin typeface="+mn-lt"/>
          <a:ea typeface="+mn-ea"/>
          <a:cs typeface="+mn-cs"/>
        </a:defRPr>
      </a:lvl7pPr>
      <a:lvl8pPr marL="2727541" algn="l" defTabSz="779298" rtl="0" eaLnBrk="1" latinLnBrk="0" hangingPunct="1">
        <a:defRPr sz="1600" kern="1200">
          <a:solidFill>
            <a:schemeClr val="tx1"/>
          </a:solidFill>
          <a:latin typeface="+mn-lt"/>
          <a:ea typeface="+mn-ea"/>
          <a:cs typeface="+mn-cs"/>
        </a:defRPr>
      </a:lvl8pPr>
      <a:lvl9pPr marL="3117189" algn="l" defTabSz="779298"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7.xml"/><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www.gamasutra.com/blogs/DanTaylor/20130929/196791/Ten_Principles_of_Good_Le%20vel_Design_Part_1.ph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p:cNvSpPr>
            <a:spLocks noGrp="1"/>
          </p:cNvSpPr>
          <p:nvPr>
            <p:ph type="title" idx="4294967295"/>
          </p:nvPr>
        </p:nvSpPr>
        <p:spPr>
          <a:xfrm>
            <a:off x="800100" y="343139"/>
            <a:ext cx="7543800" cy="891540"/>
          </a:xfrm>
          <a:prstGeom prst="rect">
            <a:avLst/>
          </a:prstGeom>
        </p:spPr>
        <p:txBody>
          <a:bodyPr lIns="57150" tIns="28575" rIns="57150" bIns="28575"/>
          <a:lstStyle/>
          <a:p>
            <a:endParaRPr lang="en-US"/>
          </a:p>
        </p:txBody>
      </p:sp>
      <p:pic>
        <p:nvPicPr>
          <p:cNvPr id="41988" name="Picture 21" descr="RzdT0xx.jpg"/>
          <p:cNvPicPr>
            <a:picLocks noChangeAspect="1"/>
          </p:cNvPicPr>
          <p:nvPr/>
        </p:nvPicPr>
        <p:blipFill>
          <a:blip r:embed="rId2" cstate="print"/>
          <a:srcRect/>
          <a:stretch>
            <a:fillRect/>
          </a:stretch>
        </p:blipFill>
        <p:spPr bwMode="auto">
          <a:xfrm>
            <a:off x="-445566" y="1968834"/>
            <a:ext cx="9989869" cy="3146490"/>
          </a:xfrm>
          <a:prstGeom prst="rect">
            <a:avLst/>
          </a:prstGeom>
          <a:noFill/>
        </p:spPr>
      </p:pic>
      <p:sp>
        <p:nvSpPr>
          <p:cNvPr id="5" name="Rectangle 4"/>
          <p:cNvSpPr/>
          <p:nvPr/>
        </p:nvSpPr>
        <p:spPr>
          <a:xfrm>
            <a:off x="17721" y="0"/>
            <a:ext cx="9144000" cy="5143500"/>
          </a:xfrm>
          <a:prstGeom prst="rect">
            <a:avLst/>
          </a:prstGeom>
          <a:solidFill>
            <a:srgbClr val="0B1897">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lIns="77930" tIns="38965" rIns="77930" bIns="38965" rtlCol="0" anchor="ctr"/>
          <a:lstStyle/>
          <a:p>
            <a:pPr algn="ctr"/>
            <a:endParaRPr lang="en-US"/>
          </a:p>
        </p:txBody>
      </p:sp>
      <p:sp>
        <p:nvSpPr>
          <p:cNvPr id="32" name="Text Box 2"/>
          <p:cNvSpPr txBox="1">
            <a:spLocks/>
          </p:cNvSpPr>
          <p:nvPr/>
        </p:nvSpPr>
        <p:spPr bwMode="auto">
          <a:xfrm>
            <a:off x="448056" y="232470"/>
            <a:ext cx="8284464" cy="1297983"/>
          </a:xfrm>
          <a:prstGeom prst="rect">
            <a:avLst/>
          </a:prstGeom>
          <a:noFill/>
          <a:ln w="9525">
            <a:noFill/>
            <a:miter lim="800000"/>
            <a:headEnd/>
            <a:tailEnd/>
          </a:ln>
        </p:spPr>
        <p:txBody>
          <a:bodyPr lIns="77930" tIns="38965" rIns="77930" bIns="38965" anchor="ctr"/>
          <a:lstStyle/>
          <a:p>
            <a:pPr algn="ctr">
              <a:defRPr/>
            </a:pPr>
            <a:r>
              <a:rPr lang="en-US" sz="3400" dirty="0">
                <a:solidFill>
                  <a:schemeClr val="bg1"/>
                </a:solidFill>
              </a:rPr>
              <a:t>GAM220: World Creation - Game Development Project 1</a:t>
            </a:r>
            <a:endParaRPr lang="en-US" sz="3400" b="1" dirty="0">
              <a:solidFill>
                <a:schemeClr val="bg1"/>
              </a:solidFill>
            </a:endParaRPr>
          </a:p>
        </p:txBody>
      </p:sp>
      <p:sp>
        <p:nvSpPr>
          <p:cNvPr id="14" name="TextBox 13"/>
          <p:cNvSpPr txBox="1"/>
          <p:nvPr/>
        </p:nvSpPr>
        <p:spPr>
          <a:xfrm>
            <a:off x="17722" y="1420543"/>
            <a:ext cx="9143999" cy="1173398"/>
          </a:xfrm>
          <a:prstGeom prst="rect">
            <a:avLst/>
          </a:prstGeom>
          <a:noFill/>
        </p:spPr>
        <p:txBody>
          <a:bodyPr wrap="square" lIns="57150" tIns="28575" rIns="57150" bIns="28575" rtlCol="0">
            <a:spAutoFit/>
          </a:bodyPr>
          <a:lstStyle/>
          <a:p>
            <a:pPr algn="ctr"/>
            <a:r>
              <a:rPr lang="en-US" sz="3000" dirty="0">
                <a:solidFill>
                  <a:schemeClr val="bg1"/>
                </a:solidFill>
              </a:rPr>
              <a:t>05</a:t>
            </a:r>
          </a:p>
          <a:p>
            <a:pPr algn="ctr">
              <a:lnSpc>
                <a:spcPts val="5125"/>
              </a:lnSpc>
            </a:pPr>
            <a:r>
              <a:rPr lang="en-US" sz="5000" dirty="0">
                <a:solidFill>
                  <a:schemeClr val="bg1"/>
                </a:solidFill>
                <a:latin typeface="Century Gothic" pitchFamily="34" charset="0"/>
              </a:rPr>
              <a:t>Handling Game Spaces </a:t>
            </a:r>
          </a:p>
        </p:txBody>
      </p:sp>
      <p:pic>
        <p:nvPicPr>
          <p:cNvPr id="3" name="Picture 2">
            <a:extLst>
              <a:ext uri="{FF2B5EF4-FFF2-40B4-BE49-F238E27FC236}">
                <a16:creationId xmlns:a16="http://schemas.microsoft.com/office/drawing/2014/main" id="{DE509F80-69A7-45DB-907A-5D6EF6CE24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12" y="4079694"/>
            <a:ext cx="2950536" cy="1211694"/>
          </a:xfrm>
          <a:prstGeom prst="rect">
            <a:avLst/>
          </a:prstGeom>
        </p:spPr>
      </p:pic>
      <p:pic>
        <p:nvPicPr>
          <p:cNvPr id="6" name="Picture 5">
            <a:extLst>
              <a:ext uri="{FF2B5EF4-FFF2-40B4-BE49-F238E27FC236}">
                <a16:creationId xmlns:a16="http://schemas.microsoft.com/office/drawing/2014/main" id="{EE111056-D689-4FB3-B1F3-AE6844C0E0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19" y="3992832"/>
            <a:ext cx="1963354" cy="1053366"/>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Seagulls-TBOGT-map.jpg"/>
          <p:cNvPicPr>
            <a:picLocks noChangeAspect="1"/>
          </p:cNvPicPr>
          <p:nvPr/>
        </p:nvPicPr>
        <p:blipFill>
          <a:blip r:embed="rId2" cstate="print"/>
          <a:stretch>
            <a:fillRect/>
          </a:stretch>
        </p:blipFill>
        <p:spPr>
          <a:xfrm>
            <a:off x="1979196" y="265365"/>
            <a:ext cx="7122695" cy="4567653"/>
          </a:xfrm>
          <a:prstGeom prst="rect">
            <a:avLst/>
          </a:prstGeom>
        </p:spPr>
      </p:pic>
      <p:sp>
        <p:nvSpPr>
          <p:cNvPr id="4" name="Title 3"/>
          <p:cNvSpPr>
            <a:spLocks noGrp="1"/>
          </p:cNvSpPr>
          <p:nvPr>
            <p:ph type="title"/>
          </p:nvPr>
        </p:nvSpPr>
        <p:spPr/>
        <p:txBody>
          <a:bodyPr/>
          <a:lstStyle/>
          <a:p>
            <a:r>
              <a:rPr lang="en-US" dirty="0"/>
              <a:t>GTA4</a:t>
            </a:r>
          </a:p>
        </p:txBody>
      </p:sp>
      <p:sp>
        <p:nvSpPr>
          <p:cNvPr id="2" name="Content Placeholder 1">
            <a:extLst>
              <a:ext uri="{FF2B5EF4-FFF2-40B4-BE49-F238E27FC236}">
                <a16:creationId xmlns:a16="http://schemas.microsoft.com/office/drawing/2014/main" id="{2B529354-A6E0-4544-AA79-B679DFCD4133}"/>
              </a:ext>
            </a:extLst>
          </p:cNvPr>
          <p:cNvSpPr>
            <a:spLocks noGrp="1"/>
          </p:cNvSpPr>
          <p:nvPr>
            <p:ph idx="13"/>
          </p:nvPr>
        </p:nvSpPr>
        <p:spPr>
          <a:xfrm>
            <a:off x="539262" y="1436566"/>
            <a:ext cx="2047630" cy="3200400"/>
          </a:xfrm>
        </p:spPr>
        <p:txBody>
          <a:bodyPr/>
          <a:lstStyle/>
          <a:p>
            <a:pPr marL="0" indent="0">
              <a:buNone/>
            </a:pPr>
            <a:r>
              <a:rPr lang="en-GB" b="0" dirty="0"/>
              <a:t>~ 8.89km2</a:t>
            </a:r>
            <a:endParaRPr lang="en-GB" sz="1200" b="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Oblivion</a:t>
            </a:r>
          </a:p>
        </p:txBody>
      </p:sp>
      <p:sp>
        <p:nvSpPr>
          <p:cNvPr id="2" name="Content Placeholder 1">
            <a:extLst>
              <a:ext uri="{FF2B5EF4-FFF2-40B4-BE49-F238E27FC236}">
                <a16:creationId xmlns:a16="http://schemas.microsoft.com/office/drawing/2014/main" id="{FCE4FB37-B3FE-42B6-BD8D-0958F3E01171}"/>
              </a:ext>
            </a:extLst>
          </p:cNvPr>
          <p:cNvSpPr>
            <a:spLocks noGrp="1"/>
          </p:cNvSpPr>
          <p:nvPr>
            <p:ph idx="13"/>
          </p:nvPr>
        </p:nvSpPr>
        <p:spPr/>
        <p:txBody>
          <a:bodyPr/>
          <a:lstStyle/>
          <a:p>
            <a:pPr marL="0" indent="0">
              <a:buNone/>
            </a:pPr>
            <a:r>
              <a:rPr lang="en-GB" dirty="0"/>
              <a:t>~ 22km2</a:t>
            </a:r>
            <a:endParaRPr lang="en-GB" sz="1200" dirty="0"/>
          </a:p>
          <a:p>
            <a:endParaRPr lang="en-GB" dirty="0"/>
          </a:p>
        </p:txBody>
      </p:sp>
      <p:pic>
        <p:nvPicPr>
          <p:cNvPr id="6" name="Picture 5" descr="The_Elder_Scrolls_IV_Oblivion_Comlpete_Map.jpg"/>
          <p:cNvPicPr>
            <a:picLocks noChangeAspect="1"/>
          </p:cNvPicPr>
          <p:nvPr/>
        </p:nvPicPr>
        <p:blipFill>
          <a:blip r:embed="rId2" cstate="print"/>
          <a:stretch>
            <a:fillRect/>
          </a:stretch>
        </p:blipFill>
        <p:spPr>
          <a:xfrm>
            <a:off x="2785311" y="102268"/>
            <a:ext cx="6116477" cy="49489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GTA 5</a:t>
            </a:r>
          </a:p>
        </p:txBody>
      </p:sp>
      <p:sp>
        <p:nvSpPr>
          <p:cNvPr id="5" name="Content Placeholder 4"/>
          <p:cNvSpPr>
            <a:spLocks noGrp="1"/>
          </p:cNvSpPr>
          <p:nvPr>
            <p:ph idx="13"/>
          </p:nvPr>
        </p:nvSpPr>
        <p:spPr/>
        <p:txBody>
          <a:bodyPr>
            <a:normAutofit/>
          </a:bodyPr>
          <a:lstStyle/>
          <a:p>
            <a:pPr marL="0" indent="0">
              <a:buNone/>
            </a:pPr>
            <a:r>
              <a:rPr lang="en-GB" sz="3200" b="0" dirty="0"/>
              <a:t>~ 45.52km2</a:t>
            </a:r>
            <a:endParaRPr lang="en-GB" sz="1600" b="0" dirty="0"/>
          </a:p>
        </p:txBody>
      </p:sp>
      <p:pic>
        <p:nvPicPr>
          <p:cNvPr id="6" name="Picture 5" descr="GTAV_Map.jpg"/>
          <p:cNvPicPr>
            <a:picLocks noChangeAspect="1"/>
          </p:cNvPicPr>
          <p:nvPr/>
        </p:nvPicPr>
        <p:blipFill>
          <a:blip r:embed="rId2" cstate="print"/>
          <a:stretch>
            <a:fillRect/>
          </a:stretch>
        </p:blipFill>
        <p:spPr>
          <a:xfrm>
            <a:off x="3567140" y="0"/>
            <a:ext cx="3835363"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CE499-5CBD-4573-8E7C-7A867DD2FCFF}"/>
              </a:ext>
            </a:extLst>
          </p:cNvPr>
          <p:cNvSpPr>
            <a:spLocks noGrp="1"/>
          </p:cNvSpPr>
          <p:nvPr>
            <p:ph type="title"/>
          </p:nvPr>
        </p:nvSpPr>
        <p:spPr/>
        <p:txBody>
          <a:bodyPr/>
          <a:lstStyle/>
          <a:p>
            <a:endParaRPr lang="en-GB"/>
          </a:p>
        </p:txBody>
      </p:sp>
      <p:sp>
        <p:nvSpPr>
          <p:cNvPr id="5" name="Content Placeholder 4">
            <a:extLst>
              <a:ext uri="{FF2B5EF4-FFF2-40B4-BE49-F238E27FC236}">
                <a16:creationId xmlns:a16="http://schemas.microsoft.com/office/drawing/2014/main" id="{1EB15CFD-FB4F-4B79-AF38-22FD25003D6A}"/>
              </a:ext>
            </a:extLst>
          </p:cNvPr>
          <p:cNvSpPr>
            <a:spLocks noGrp="1"/>
          </p:cNvSpPr>
          <p:nvPr>
            <p:ph idx="13"/>
          </p:nvPr>
        </p:nvSpPr>
        <p:spPr/>
        <p:txBody>
          <a:bodyPr/>
          <a:lstStyle/>
          <a:p>
            <a:endParaRPr lang="en-GB"/>
          </a:p>
        </p:txBody>
      </p:sp>
      <p:pic>
        <p:nvPicPr>
          <p:cNvPr id="1026" name="Picture 2" descr="Even the mighty World of Warcraft is dwarfed by Just Cause 2's huge open worldÂ ">
            <a:extLst>
              <a:ext uri="{FF2B5EF4-FFF2-40B4-BE49-F238E27FC236}">
                <a16:creationId xmlns:a16="http://schemas.microsoft.com/office/drawing/2014/main" id="{C6CB4CA1-5031-49E4-9F77-B2BAFBDFC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0"/>
            <a:ext cx="62976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30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CE499-5CBD-4573-8E7C-7A867DD2FCFF}"/>
              </a:ext>
            </a:extLst>
          </p:cNvPr>
          <p:cNvSpPr>
            <a:spLocks noGrp="1"/>
          </p:cNvSpPr>
          <p:nvPr>
            <p:ph type="title"/>
          </p:nvPr>
        </p:nvSpPr>
        <p:spPr/>
        <p:txBody>
          <a:bodyPr/>
          <a:lstStyle/>
          <a:p>
            <a:endParaRPr lang="en-GB"/>
          </a:p>
        </p:txBody>
      </p:sp>
      <p:sp>
        <p:nvSpPr>
          <p:cNvPr id="5" name="Content Placeholder 4">
            <a:extLst>
              <a:ext uri="{FF2B5EF4-FFF2-40B4-BE49-F238E27FC236}">
                <a16:creationId xmlns:a16="http://schemas.microsoft.com/office/drawing/2014/main" id="{1EB15CFD-FB4F-4B79-AF38-22FD25003D6A}"/>
              </a:ext>
            </a:extLst>
          </p:cNvPr>
          <p:cNvSpPr>
            <a:spLocks noGrp="1"/>
          </p:cNvSpPr>
          <p:nvPr>
            <p:ph idx="13"/>
          </p:nvPr>
        </p:nvSpPr>
        <p:spPr/>
        <p:txBody>
          <a:bodyPr/>
          <a:lstStyle/>
          <a:p>
            <a:endParaRPr lang="en-GB" dirty="0"/>
          </a:p>
        </p:txBody>
      </p:sp>
      <p:pic>
        <p:nvPicPr>
          <p:cNvPr id="2050" name="Picture 2" descr="Â Hard to believe how tiny Just Cause 2's world is compared to Fuel. Too bad Fuel is completely barren.">
            <a:extLst>
              <a:ext uri="{FF2B5EF4-FFF2-40B4-BE49-F238E27FC236}">
                <a16:creationId xmlns:a16="http://schemas.microsoft.com/office/drawing/2014/main" id="{732B7FD9-B0A2-4102-904E-FD20DC787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975" y="0"/>
            <a:ext cx="62420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96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Organising</a:t>
            </a:r>
            <a:r>
              <a:rPr lang="en-US" dirty="0"/>
              <a:t> </a:t>
            </a:r>
            <a:r>
              <a:rPr lang="en-US" dirty="0" err="1"/>
              <a:t>Playspaces</a:t>
            </a:r>
            <a:endParaRPr lang="en-US" dirty="0"/>
          </a:p>
        </p:txBody>
      </p:sp>
      <p:sp>
        <p:nvSpPr>
          <p:cNvPr id="3" name="Content Placeholder 2"/>
          <p:cNvSpPr>
            <a:spLocks noGrp="1"/>
          </p:cNvSpPr>
          <p:nvPr>
            <p:ph idx="13"/>
          </p:nvPr>
        </p:nvSpPr>
        <p:spPr/>
        <p:txBody>
          <a:bodyPr/>
          <a:lstStyle/>
          <a:p>
            <a:pPr marL="0" indent="0">
              <a:buNone/>
            </a:pPr>
            <a:r>
              <a:rPr lang="en-US" sz="1500" b="0" dirty="0"/>
              <a:t>How do you </a:t>
            </a:r>
            <a:r>
              <a:rPr lang="en-US" sz="1500" b="0" dirty="0" err="1"/>
              <a:t>organise</a:t>
            </a:r>
            <a:r>
              <a:rPr lang="en-US" sz="1500" b="0" dirty="0"/>
              <a:t> these </a:t>
            </a:r>
            <a:r>
              <a:rPr lang="en-US" sz="1500" b="0" dirty="0" err="1"/>
              <a:t>playspaces</a:t>
            </a:r>
            <a:r>
              <a:rPr lang="en-US" sz="1500" b="0" dirty="0"/>
              <a:t>? What terminology to you use? </a:t>
            </a:r>
          </a:p>
          <a:p>
            <a:pPr>
              <a:buNone/>
            </a:pPr>
            <a:r>
              <a:rPr lang="en-US" sz="1500" b="0" dirty="0"/>
              <a:t>These are often arranged in a hierarchy For example*:</a:t>
            </a:r>
          </a:p>
          <a:p>
            <a:pPr marL="604243" indent="-424656"/>
            <a:r>
              <a:rPr lang="en-US" sz="1500" dirty="0"/>
              <a:t>World  (universe?)</a:t>
            </a:r>
          </a:p>
          <a:p>
            <a:pPr marL="604243" indent="-424656"/>
            <a:r>
              <a:rPr lang="en-US" sz="1500" dirty="0"/>
              <a:t>Setting/Plane/district</a:t>
            </a:r>
          </a:p>
          <a:p>
            <a:pPr marL="604243" indent="-424656"/>
            <a:r>
              <a:rPr lang="en-US" sz="1500" dirty="0"/>
              <a:t>Space/Level</a:t>
            </a:r>
          </a:p>
          <a:p>
            <a:pPr marL="604243" indent="-424656"/>
            <a:r>
              <a:rPr lang="en-US" sz="1500" dirty="0"/>
              <a:t>Zone /Area</a:t>
            </a:r>
          </a:p>
          <a:p>
            <a:pPr marL="604243" indent="-424656"/>
            <a:r>
              <a:rPr lang="en-US" sz="1500" dirty="0"/>
              <a:t>Encounter</a:t>
            </a:r>
          </a:p>
          <a:p>
            <a:pPr marL="0" indent="0">
              <a:buNone/>
            </a:pPr>
            <a:r>
              <a:rPr lang="en-US" sz="1500" b="0" dirty="0"/>
              <a:t>However, there is little consistency between developers – so you need to </a:t>
            </a:r>
            <a:r>
              <a:rPr lang="en-US" sz="1500" dirty="0"/>
              <a:t>define this yourself </a:t>
            </a:r>
            <a:r>
              <a:rPr lang="en-US" sz="1500" b="0" dirty="0"/>
              <a:t>on a project by project basis</a:t>
            </a:r>
          </a:p>
          <a:p>
            <a:pPr marL="0" indent="0">
              <a:buNone/>
            </a:pPr>
            <a:r>
              <a:rPr lang="en-US" sz="1300" b="0" dirty="0"/>
              <a:t>*</a:t>
            </a:r>
            <a:r>
              <a:rPr lang="en-US" sz="1300" b="0" dirty="0" err="1"/>
              <a:t>Tadhg</a:t>
            </a:r>
            <a:r>
              <a:rPr lang="en-US" sz="1300" b="0" dirty="0"/>
              <a:t> Kelly (www.whatgamesare.com/world.html) suggests this hierarchy: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99"/>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99"/>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99"/>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99"/>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99"/>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99"/>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99"/>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F36792-4025-49C6-9949-539D8C233481}"/>
              </a:ext>
            </a:extLst>
          </p:cNvPr>
          <p:cNvSpPr>
            <a:spLocks noGrp="1"/>
          </p:cNvSpPr>
          <p:nvPr>
            <p:ph idx="13"/>
          </p:nvPr>
        </p:nvSpPr>
        <p:spPr/>
        <p:txBody>
          <a:bodyPr/>
          <a:lstStyle/>
          <a:p>
            <a:endParaRPr lang="en-GB" dirty="0"/>
          </a:p>
        </p:txBody>
      </p:sp>
      <p:pic>
        <p:nvPicPr>
          <p:cNvPr id="7" name="Picture 6" descr="zork-1-map.jpg"/>
          <p:cNvPicPr>
            <a:picLocks noChangeAspect="1"/>
          </p:cNvPicPr>
          <p:nvPr/>
        </p:nvPicPr>
        <p:blipFill>
          <a:blip r:embed="rId2" cstate="print"/>
          <a:stretch>
            <a:fillRect/>
          </a:stretch>
        </p:blipFill>
        <p:spPr>
          <a:xfrm>
            <a:off x="2024313" y="216568"/>
            <a:ext cx="7083594" cy="4722396"/>
          </a:xfrm>
          <a:prstGeom prst="rect">
            <a:avLst/>
          </a:prstGeom>
        </p:spPr>
      </p:pic>
      <p:sp>
        <p:nvSpPr>
          <p:cNvPr id="8" name="Rectangle 7">
            <a:extLst>
              <a:ext uri="{FF2B5EF4-FFF2-40B4-BE49-F238E27FC236}">
                <a16:creationId xmlns:a16="http://schemas.microsoft.com/office/drawing/2014/main" id="{87EBFD0F-DA92-4EAE-B239-6F049147CA84}"/>
              </a:ext>
            </a:extLst>
          </p:cNvPr>
          <p:cNvSpPr/>
          <p:nvPr/>
        </p:nvSpPr>
        <p:spPr>
          <a:xfrm>
            <a:off x="265814" y="134844"/>
            <a:ext cx="4572000" cy="750206"/>
          </a:xfrm>
          <a:prstGeom prst="rect">
            <a:avLst/>
          </a:prstGeom>
        </p:spPr>
        <p:txBody>
          <a:bodyPr lIns="57150" tIns="28575" rIns="57150" bIns="28575">
            <a:spAutoFit/>
          </a:bodyPr>
          <a:lstStyle/>
          <a:p>
            <a:r>
              <a:rPr lang="en-US" sz="4500" b="1" dirty="0">
                <a:solidFill>
                  <a:schemeClr val="bg1"/>
                </a:solidFill>
              </a:rPr>
              <a:t>World </a:t>
            </a:r>
          </a:p>
        </p:txBody>
      </p:sp>
    </p:spTree>
    <p:extLst>
      <p:ext uri="{BB962C8B-B14F-4D97-AF65-F5344CB8AC3E}">
        <p14:creationId xmlns:p14="http://schemas.microsoft.com/office/powerpoint/2010/main" val="389179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3"/>
          </p:nvPr>
        </p:nvSpPr>
        <p:spPr/>
        <p:txBody>
          <a:bodyPr/>
          <a:lstStyle/>
          <a:p>
            <a:endParaRPr lang="en-US"/>
          </a:p>
        </p:txBody>
      </p:sp>
      <p:pic>
        <p:nvPicPr>
          <p:cNvPr id="1030" name="Picture 6" descr="Elder Scrolls History Lessons 1 The Setting Album On Imgur And World Map"/>
          <p:cNvPicPr>
            <a:picLocks noChangeAspect="1" noChangeArrowheads="1"/>
          </p:cNvPicPr>
          <p:nvPr/>
        </p:nvPicPr>
        <p:blipFill>
          <a:blip r:embed="rId2" cstate="print"/>
          <a:srcRect/>
          <a:stretch>
            <a:fillRect/>
          </a:stretch>
        </p:blipFill>
        <p:spPr bwMode="auto">
          <a:xfrm>
            <a:off x="1" y="1"/>
            <a:ext cx="9144000" cy="5143500"/>
          </a:xfrm>
          <a:prstGeom prst="rect">
            <a:avLst/>
          </a:prstGeom>
          <a:noFill/>
        </p:spPr>
      </p:pic>
      <p:sp>
        <p:nvSpPr>
          <p:cNvPr id="7" name="Rectangle 6"/>
          <p:cNvSpPr/>
          <p:nvPr/>
        </p:nvSpPr>
        <p:spPr>
          <a:xfrm>
            <a:off x="265814" y="134844"/>
            <a:ext cx="4572000" cy="750206"/>
          </a:xfrm>
          <a:prstGeom prst="rect">
            <a:avLst/>
          </a:prstGeom>
        </p:spPr>
        <p:txBody>
          <a:bodyPr lIns="57150" tIns="28575" rIns="57150" bIns="28575">
            <a:spAutoFit/>
          </a:bodyPr>
          <a:lstStyle/>
          <a:p>
            <a:r>
              <a:rPr lang="en-US" sz="4500" b="1" dirty="0">
                <a:solidFill>
                  <a:schemeClr val="bg1"/>
                </a:solidFill>
              </a:rPr>
              <a:t>World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3"/>
          </p:nvPr>
        </p:nvSpPr>
        <p:spPr/>
        <p:txBody>
          <a:bodyPr/>
          <a:lstStyle/>
          <a:p>
            <a:endParaRPr lang="en-US"/>
          </a:p>
        </p:txBody>
      </p:sp>
      <p:pic>
        <p:nvPicPr>
          <p:cNvPr id="123906" name="Picture 2" descr="Image result for skyrim map"/>
          <p:cNvPicPr>
            <a:picLocks noChangeAspect="1" noChangeArrowheads="1"/>
          </p:cNvPicPr>
          <p:nvPr/>
        </p:nvPicPr>
        <p:blipFill>
          <a:blip r:embed="rId2" cstate="print"/>
          <a:srcRect/>
          <a:stretch>
            <a:fillRect/>
          </a:stretch>
        </p:blipFill>
        <p:spPr bwMode="auto">
          <a:xfrm>
            <a:off x="2156956" y="119617"/>
            <a:ext cx="6894011" cy="4825134"/>
          </a:xfrm>
          <a:prstGeom prst="rect">
            <a:avLst/>
          </a:prstGeom>
          <a:noFill/>
        </p:spPr>
      </p:pic>
      <p:sp>
        <p:nvSpPr>
          <p:cNvPr id="5" name="Rectangle 4"/>
          <p:cNvSpPr/>
          <p:nvPr/>
        </p:nvSpPr>
        <p:spPr>
          <a:xfrm>
            <a:off x="265814" y="134844"/>
            <a:ext cx="4572000" cy="750206"/>
          </a:xfrm>
          <a:prstGeom prst="rect">
            <a:avLst/>
          </a:prstGeom>
        </p:spPr>
        <p:txBody>
          <a:bodyPr lIns="57150" tIns="28575" rIns="57150" bIns="28575">
            <a:spAutoFit/>
          </a:bodyPr>
          <a:lstStyle/>
          <a:p>
            <a:r>
              <a:rPr lang="en-US" sz="4500" b="1" dirty="0">
                <a:solidFill>
                  <a:schemeClr val="bg1"/>
                </a:solidFill>
              </a:rPr>
              <a:t>Setting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3"/>
          </p:nvPr>
        </p:nvSpPr>
        <p:spPr/>
        <p:txBody>
          <a:bodyPr/>
          <a:lstStyle/>
          <a:p>
            <a:endParaRPr lang="en-US"/>
          </a:p>
        </p:txBody>
      </p:sp>
      <p:pic>
        <p:nvPicPr>
          <p:cNvPr id="125954" name="Picture 2" descr="Image result for morthal whiterun map"/>
          <p:cNvPicPr>
            <a:picLocks noChangeAspect="1" noChangeArrowheads="1"/>
          </p:cNvPicPr>
          <p:nvPr/>
        </p:nvPicPr>
        <p:blipFill>
          <a:blip r:embed="rId2" cstate="print"/>
          <a:srcRect/>
          <a:stretch>
            <a:fillRect/>
          </a:stretch>
        </p:blipFill>
        <p:spPr bwMode="auto">
          <a:xfrm>
            <a:off x="4335247" y="0"/>
            <a:ext cx="4808753" cy="5143500"/>
          </a:xfrm>
          <a:prstGeom prst="rect">
            <a:avLst/>
          </a:prstGeom>
          <a:noFill/>
        </p:spPr>
      </p:pic>
      <p:sp>
        <p:nvSpPr>
          <p:cNvPr id="5" name="Rectangle 4"/>
          <p:cNvSpPr/>
          <p:nvPr/>
        </p:nvSpPr>
        <p:spPr>
          <a:xfrm>
            <a:off x="265814" y="134844"/>
            <a:ext cx="4572000" cy="750206"/>
          </a:xfrm>
          <a:prstGeom prst="rect">
            <a:avLst/>
          </a:prstGeom>
        </p:spPr>
        <p:txBody>
          <a:bodyPr lIns="57150" tIns="28575" rIns="57150" bIns="28575">
            <a:spAutoFit/>
          </a:bodyPr>
          <a:lstStyle/>
          <a:p>
            <a:r>
              <a:rPr lang="en-US" sz="4500" b="1" dirty="0">
                <a:solidFill>
                  <a:schemeClr val="bg1"/>
                </a:solidFill>
              </a:rPr>
              <a:t>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3F6-37F2-48BD-AE40-A36B4C797A2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660AADD-AC36-445D-BF43-F0AB72324C63}"/>
              </a:ext>
            </a:extLst>
          </p:cNvPr>
          <p:cNvSpPr>
            <a:spLocks noGrp="1"/>
          </p:cNvSpPr>
          <p:nvPr>
            <p:ph idx="13"/>
          </p:nvPr>
        </p:nvSpPr>
        <p:spPr/>
        <p:txBody>
          <a:bodyPr/>
          <a:lstStyle/>
          <a:p>
            <a:pPr marL="0" indent="0">
              <a:buNone/>
            </a:pPr>
            <a:r>
              <a:rPr lang="en-GB" dirty="0"/>
              <a:t>First a disclaimer</a:t>
            </a:r>
          </a:p>
          <a:p>
            <a:pPr marL="0" indent="0">
              <a:buNone/>
            </a:pPr>
            <a:endParaRPr lang="en-GB" dirty="0"/>
          </a:p>
          <a:p>
            <a:r>
              <a:rPr lang="en-GB" dirty="0"/>
              <a:t>Some of this has already been touched on in Game Design 2 – so apologies for any repetition.</a:t>
            </a:r>
          </a:p>
          <a:p>
            <a:r>
              <a:rPr lang="en-GB" dirty="0"/>
              <a:t>It’s impossible to be avoid overlap completely.</a:t>
            </a:r>
          </a:p>
        </p:txBody>
      </p:sp>
    </p:spTree>
    <p:extLst>
      <p:ext uri="{BB962C8B-B14F-4D97-AF65-F5344CB8AC3E}">
        <p14:creationId xmlns:p14="http://schemas.microsoft.com/office/powerpoint/2010/main" val="244838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3"/>
          </p:nvPr>
        </p:nvSpPr>
        <p:spPr/>
        <p:txBody>
          <a:bodyPr/>
          <a:lstStyle/>
          <a:p>
            <a:endParaRPr lang="en-US"/>
          </a:p>
        </p:txBody>
      </p:sp>
      <p:pic>
        <p:nvPicPr>
          <p:cNvPr id="126978" name="Picture 2" descr="Image result for cave whiterun map"/>
          <p:cNvPicPr>
            <a:picLocks noChangeAspect="1" noChangeArrowheads="1"/>
          </p:cNvPicPr>
          <p:nvPr/>
        </p:nvPicPr>
        <p:blipFill>
          <a:blip r:embed="rId2" cstate="print"/>
          <a:srcRect/>
          <a:stretch>
            <a:fillRect/>
          </a:stretch>
        </p:blipFill>
        <p:spPr bwMode="auto">
          <a:xfrm>
            <a:off x="2644848" y="45408"/>
            <a:ext cx="6499152" cy="5038282"/>
          </a:xfrm>
          <a:prstGeom prst="rect">
            <a:avLst/>
          </a:prstGeom>
          <a:noFill/>
        </p:spPr>
      </p:pic>
      <p:sp>
        <p:nvSpPr>
          <p:cNvPr id="7" name="Rectangle 6"/>
          <p:cNvSpPr/>
          <p:nvPr/>
        </p:nvSpPr>
        <p:spPr>
          <a:xfrm>
            <a:off x="265814" y="134844"/>
            <a:ext cx="4572000" cy="2827697"/>
          </a:xfrm>
          <a:prstGeom prst="rect">
            <a:avLst/>
          </a:prstGeom>
        </p:spPr>
        <p:txBody>
          <a:bodyPr lIns="57150" tIns="28575" rIns="57150" bIns="28575">
            <a:spAutoFit/>
          </a:bodyPr>
          <a:lstStyle/>
          <a:p>
            <a:endParaRPr lang="en-US" sz="4500" b="1" dirty="0">
              <a:solidFill>
                <a:schemeClr val="bg1"/>
              </a:solidFill>
            </a:endParaRPr>
          </a:p>
          <a:p>
            <a:r>
              <a:rPr lang="en-US" sz="4500" b="1" dirty="0">
                <a:solidFill>
                  <a:schemeClr val="bg1"/>
                </a:solidFill>
              </a:rPr>
              <a:t>Zone/Area</a:t>
            </a:r>
          </a:p>
          <a:p>
            <a:endParaRPr lang="en-US" sz="4500" b="1" dirty="0">
              <a:solidFill>
                <a:schemeClr val="bg1"/>
              </a:solidFill>
            </a:endParaRPr>
          </a:p>
          <a:p>
            <a:r>
              <a:rPr lang="en-US" sz="4500" b="1" dirty="0">
                <a:solidFill>
                  <a:schemeClr val="bg1"/>
                </a:solidFill>
              </a:rPr>
              <a:t>Encounter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a:lstStyle/>
          <a:p>
            <a:pPr eaLnBrk="1" hangingPunct="1"/>
            <a:r>
              <a:rPr lang="en-US" dirty="0"/>
              <a:t>Levels </a:t>
            </a:r>
          </a:p>
        </p:txBody>
      </p:sp>
      <p:sp>
        <p:nvSpPr>
          <p:cNvPr id="5" name="Rectangle 3"/>
          <p:cNvSpPr>
            <a:spLocks noGrp="1"/>
          </p:cNvSpPr>
          <p:nvPr>
            <p:ph idx="13"/>
          </p:nvPr>
        </p:nvSpPr>
        <p:spPr>
          <a:xfrm>
            <a:off x="800100" y="1428751"/>
            <a:ext cx="6599411" cy="3200400"/>
          </a:xfrm>
        </p:spPr>
        <p:txBody>
          <a:bodyPr rtlCol="0">
            <a:normAutofit fontScale="85000" lnSpcReduction="20000"/>
          </a:bodyPr>
          <a:lstStyle/>
          <a:p>
            <a:pPr marL="0" indent="0">
              <a:buNone/>
            </a:pPr>
            <a:r>
              <a:rPr lang="en-US" sz="2700" dirty="0"/>
              <a:t>We naturally think in terms of levels – why ?</a:t>
            </a:r>
          </a:p>
          <a:p>
            <a:pPr marL="723900" indent="-368300"/>
            <a:r>
              <a:rPr lang="en-US" sz="2300" b="0" dirty="0"/>
              <a:t>Bound the space…</a:t>
            </a:r>
          </a:p>
          <a:p>
            <a:pPr marL="723900" indent="-368300"/>
            <a:r>
              <a:rPr lang="en-US" sz="2300" b="0" dirty="0"/>
              <a:t>Manage memory and other finite resources</a:t>
            </a:r>
          </a:p>
          <a:p>
            <a:pPr marL="723900" indent="-368300"/>
            <a:r>
              <a:rPr lang="en-US" sz="2300" b="0" dirty="0"/>
              <a:t>Manage storytelling (allow themes)</a:t>
            </a:r>
          </a:p>
          <a:p>
            <a:pPr marL="723900" indent="-368300"/>
            <a:r>
              <a:rPr lang="en-US" sz="2300" b="0" dirty="0"/>
              <a:t>Pacing (and progression) </a:t>
            </a:r>
          </a:p>
          <a:p>
            <a:pPr marL="723900" indent="-368300"/>
            <a:r>
              <a:rPr lang="en-US" sz="2300" b="0" dirty="0"/>
              <a:t>Manage the learning curve and difficulty levels</a:t>
            </a:r>
          </a:p>
          <a:p>
            <a:pPr marL="723900" indent="-368300"/>
            <a:r>
              <a:rPr lang="en-US" sz="2300" b="0" dirty="0"/>
              <a:t>Rewards</a:t>
            </a:r>
          </a:p>
          <a:p>
            <a:pPr marL="723900" indent="-368300"/>
            <a:r>
              <a:rPr lang="en-US" sz="2300" b="0" dirty="0"/>
              <a:t>Lots of reasons</a:t>
            </a:r>
          </a:p>
          <a:p>
            <a:endParaRPr lang="en-US" dirty="0"/>
          </a:p>
          <a:p>
            <a:endParaRPr lang="en-US" dirty="0"/>
          </a:p>
          <a:p>
            <a:endParaRPr lang="en-US" dirty="0"/>
          </a:p>
          <a:p>
            <a:pPr>
              <a:buNone/>
            </a:pPr>
            <a:endParaRPr lang="en-US" dirty="0"/>
          </a:p>
          <a:p>
            <a:pPr>
              <a:buNone/>
            </a:pP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1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1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Design</a:t>
            </a:r>
          </a:p>
        </p:txBody>
      </p:sp>
      <p:sp>
        <p:nvSpPr>
          <p:cNvPr id="3" name="Content Placeholder 2"/>
          <p:cNvSpPr>
            <a:spLocks noGrp="1"/>
          </p:cNvSpPr>
          <p:nvPr>
            <p:ph idx="13"/>
          </p:nvPr>
        </p:nvSpPr>
        <p:spPr/>
        <p:txBody>
          <a:bodyPr/>
          <a:lstStyle/>
          <a:p>
            <a:r>
              <a:rPr lang="en-US" dirty="0"/>
              <a:t>The art of creating sub-</a:t>
            </a:r>
            <a:r>
              <a:rPr lang="en-US" dirty="0" err="1"/>
              <a:t>playspaces</a:t>
            </a:r>
            <a:r>
              <a:rPr lang="en-US" dirty="0"/>
              <a:t> that support the game mechanics (and ‘gameplay’).</a:t>
            </a:r>
          </a:p>
          <a:p>
            <a:r>
              <a:rPr lang="en-US" dirty="0"/>
              <a:t>The term is most often used to the art of creating complex navigable 2D or 3D environments</a:t>
            </a:r>
          </a:p>
          <a:p>
            <a:r>
              <a:rPr lang="en-US" dirty="0"/>
              <a:t>Often specific to the kind of game that you are creating and to the game mechanics (though there are commonalities within genres)</a:t>
            </a:r>
          </a:p>
        </p:txBody>
      </p:sp>
    </p:spTree>
    <p:extLst>
      <p:ext uri="{BB962C8B-B14F-4D97-AF65-F5344CB8AC3E}">
        <p14:creationId xmlns:p14="http://schemas.microsoft.com/office/powerpoint/2010/main" val="246489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Design</a:t>
            </a:r>
          </a:p>
        </p:txBody>
      </p:sp>
      <p:sp>
        <p:nvSpPr>
          <p:cNvPr id="3" name="Content Placeholder 2"/>
          <p:cNvSpPr>
            <a:spLocks noGrp="1"/>
          </p:cNvSpPr>
          <p:nvPr>
            <p:ph idx="13"/>
          </p:nvPr>
        </p:nvSpPr>
        <p:spPr>
          <a:xfrm>
            <a:off x="800100" y="1428751"/>
            <a:ext cx="3771900" cy="3200400"/>
          </a:xfrm>
        </p:spPr>
        <p:txBody>
          <a:bodyPr/>
          <a:lstStyle/>
          <a:p>
            <a:pPr>
              <a:buNone/>
            </a:pPr>
            <a:r>
              <a:rPr lang="en-US" dirty="0"/>
              <a:t>What is the ideal Process?</a:t>
            </a:r>
          </a:p>
          <a:p>
            <a:r>
              <a:rPr lang="en-US" dirty="0"/>
              <a:t>What comes first?</a:t>
            </a:r>
          </a:p>
          <a:p>
            <a:r>
              <a:rPr lang="en-US" dirty="0"/>
              <a:t>The art or the level?</a:t>
            </a:r>
          </a:p>
          <a:p>
            <a:pPr lvl="1"/>
            <a:r>
              <a:rPr lang="en-US" dirty="0" err="1"/>
              <a:t>Whiteboxing</a:t>
            </a:r>
            <a:endParaRPr lang="en-US" dirty="0"/>
          </a:p>
          <a:p>
            <a:pPr lvl="1"/>
            <a:r>
              <a:rPr lang="en-US" dirty="0"/>
              <a:t>Modular systems and world-building tools</a:t>
            </a:r>
          </a:p>
          <a:p>
            <a:pPr>
              <a:buNone/>
            </a:pPr>
            <a:r>
              <a:rPr lang="en-US" dirty="0"/>
              <a:t>It’s never 100% one way.</a:t>
            </a:r>
          </a:p>
          <a:p>
            <a:pPr>
              <a:buNone/>
            </a:pPr>
            <a:endParaRPr lang="en-US" dirty="0"/>
          </a:p>
          <a:p>
            <a:pPr>
              <a:buNone/>
            </a:pPr>
            <a:endParaRPr lang="en-US" dirty="0"/>
          </a:p>
          <a:p>
            <a:pPr>
              <a:buNone/>
            </a:pPr>
            <a:endParaRPr lang="en-US" dirty="0"/>
          </a:p>
        </p:txBody>
      </p:sp>
      <p:pic>
        <p:nvPicPr>
          <p:cNvPr id="4" name="Picture 2" descr="Image result for whitebox games level example">
            <a:extLst>
              <a:ext uri="{FF2B5EF4-FFF2-40B4-BE49-F238E27FC236}">
                <a16:creationId xmlns:a16="http://schemas.microsoft.com/office/drawing/2014/main" id="{E6850622-C580-45AC-B702-3A10151CCA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45" t="9973" r="23990" b="6920"/>
          <a:stretch/>
        </p:blipFill>
        <p:spPr bwMode="auto">
          <a:xfrm>
            <a:off x="4572000" y="514349"/>
            <a:ext cx="4572000" cy="42860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1.bp.blogspot.com/-gxtUDEvKUoU/UXBjJ6tbfAI/AAAAAAAAAbU/U-bRUopZKnU/s640/webCaveShellStages.jpg">
            <a:extLst>
              <a:ext uri="{FF2B5EF4-FFF2-40B4-BE49-F238E27FC236}">
                <a16:creationId xmlns:a16="http://schemas.microsoft.com/office/drawing/2014/main" id="{ABD64647-9241-49B8-B466-AE78579CC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292" y="514349"/>
            <a:ext cx="4631708" cy="436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9"/>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99"/>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99"/>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977FE6-2C97-4B84-A43C-A9B00549D857}"/>
              </a:ext>
            </a:extLst>
          </p:cNvPr>
          <p:cNvSpPr>
            <a:spLocks noGrp="1"/>
          </p:cNvSpPr>
          <p:nvPr>
            <p:ph type="title"/>
          </p:nvPr>
        </p:nvSpPr>
        <p:spPr/>
        <p:txBody>
          <a:bodyPr/>
          <a:lstStyle/>
          <a:p>
            <a:endParaRPr lang="en-GB"/>
          </a:p>
        </p:txBody>
      </p:sp>
      <p:sp>
        <p:nvSpPr>
          <p:cNvPr id="5" name="Rectangle 3"/>
          <p:cNvSpPr>
            <a:spLocks noGrp="1"/>
          </p:cNvSpPr>
          <p:nvPr>
            <p:ph idx="13"/>
          </p:nvPr>
        </p:nvSpPr>
        <p:spPr/>
        <p:txBody>
          <a:bodyPr rtlCol="0">
            <a:normAutofit/>
          </a:bodyPr>
          <a:lstStyle/>
          <a:p>
            <a:endParaRPr lang="en-US" dirty="0"/>
          </a:p>
          <a:p>
            <a:r>
              <a:rPr lang="en-US" b="0" dirty="0">
                <a:solidFill>
                  <a:schemeClr val="bg2">
                    <a:lumMod val="50000"/>
                  </a:schemeClr>
                </a:solidFill>
              </a:rPr>
              <a:t>What is the game space? </a:t>
            </a:r>
          </a:p>
          <a:p>
            <a:r>
              <a:rPr lang="en-US" dirty="0"/>
              <a:t>World Context</a:t>
            </a:r>
          </a:p>
          <a:p>
            <a:r>
              <a:rPr lang="en-US" b="0" dirty="0" err="1">
                <a:solidFill>
                  <a:schemeClr val="bg2">
                    <a:lumMod val="50000"/>
                  </a:schemeClr>
                </a:solidFill>
              </a:rPr>
              <a:t>Gamespaces</a:t>
            </a:r>
            <a:r>
              <a:rPr lang="en-US" b="0" dirty="0">
                <a:solidFill>
                  <a:schemeClr val="bg2">
                    <a:lumMod val="50000"/>
                  </a:schemeClr>
                </a:solidFill>
              </a:rPr>
              <a:t> and </a:t>
            </a:r>
            <a:r>
              <a:rPr lang="en-US" b="0" dirty="0" err="1">
                <a:solidFill>
                  <a:schemeClr val="bg2">
                    <a:lumMod val="50000"/>
                  </a:schemeClr>
                </a:solidFill>
              </a:rPr>
              <a:t>GameMechanics</a:t>
            </a:r>
            <a:endParaRPr lang="en-US" b="0" dirty="0">
              <a:solidFill>
                <a:schemeClr val="bg2">
                  <a:lumMod val="50000"/>
                </a:schemeClr>
              </a:solidFill>
            </a:endParaRPr>
          </a:p>
          <a:p>
            <a:r>
              <a:rPr lang="en-US" b="0" dirty="0">
                <a:solidFill>
                  <a:schemeClr val="bg2">
                    <a:lumMod val="50000"/>
                  </a:schemeClr>
                </a:solidFill>
              </a:rPr>
              <a:t>Consistency</a:t>
            </a:r>
          </a:p>
        </p:txBody>
      </p:sp>
    </p:spTree>
    <p:extLst>
      <p:ext uri="{BB962C8B-B14F-4D97-AF65-F5344CB8AC3E}">
        <p14:creationId xmlns:p14="http://schemas.microsoft.com/office/powerpoint/2010/main" val="125956752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Fictional</a:t>
            </a:r>
            <a:br>
              <a:rPr lang="en-US" dirty="0"/>
            </a:br>
            <a:r>
              <a:rPr lang="en-US" dirty="0"/>
              <a:t>Cartography</a:t>
            </a:r>
          </a:p>
        </p:txBody>
      </p:sp>
      <p:sp>
        <p:nvSpPr>
          <p:cNvPr id="5" name="Content Placeholder 4"/>
          <p:cNvSpPr>
            <a:spLocks noGrp="1"/>
          </p:cNvSpPr>
          <p:nvPr>
            <p:ph idx="13"/>
          </p:nvPr>
        </p:nvSpPr>
        <p:spPr>
          <a:xfrm>
            <a:off x="800100" y="971549"/>
            <a:ext cx="4599831" cy="3828811"/>
          </a:xfrm>
        </p:spPr>
        <p:txBody>
          <a:bodyPr>
            <a:normAutofit fontScale="70000" lnSpcReduction="20000"/>
          </a:bodyPr>
          <a:lstStyle/>
          <a:p>
            <a:pPr marL="0" indent="0">
              <a:lnSpc>
                <a:spcPct val="120000"/>
              </a:lnSpc>
              <a:spcBef>
                <a:spcPts val="375"/>
              </a:spcBef>
              <a:buNone/>
            </a:pPr>
            <a:endParaRPr lang="en-US" sz="2250" dirty="0"/>
          </a:p>
          <a:p>
            <a:pPr marL="0" indent="0">
              <a:lnSpc>
                <a:spcPct val="120000"/>
              </a:lnSpc>
              <a:spcBef>
                <a:spcPts val="375"/>
              </a:spcBef>
              <a:buNone/>
            </a:pPr>
            <a:r>
              <a:rPr lang="en-US" sz="2250" dirty="0"/>
              <a:t>Maps have appeared in works of fiction for a long time. The earliest intentionally fictional maps go back centuries. </a:t>
            </a:r>
          </a:p>
          <a:p>
            <a:pPr marL="0" indent="0">
              <a:lnSpc>
                <a:spcPct val="110000"/>
              </a:lnSpc>
              <a:spcBef>
                <a:spcPts val="375"/>
              </a:spcBef>
              <a:buNone/>
            </a:pPr>
            <a:endParaRPr lang="en-US" sz="2250" dirty="0"/>
          </a:p>
          <a:p>
            <a:pPr marL="216297" indent="-216297">
              <a:lnSpc>
                <a:spcPct val="120000"/>
              </a:lnSpc>
              <a:spcBef>
                <a:spcPts val="750"/>
              </a:spcBef>
            </a:pPr>
            <a:r>
              <a:rPr lang="en-US" sz="2250" dirty="0"/>
              <a:t>In the late 15th century the 'hell' of </a:t>
            </a:r>
            <a:r>
              <a:rPr lang="en-US" sz="2250" i="1" dirty="0"/>
              <a:t>Dante's inferno</a:t>
            </a:r>
            <a:r>
              <a:rPr lang="en-US" sz="2250" dirty="0"/>
              <a:t> was first illustrated, </a:t>
            </a:r>
          </a:p>
          <a:p>
            <a:pPr marL="216297" indent="-216297">
              <a:lnSpc>
                <a:spcPct val="120000"/>
              </a:lnSpc>
              <a:spcBef>
                <a:spcPts val="750"/>
              </a:spcBef>
            </a:pPr>
            <a:r>
              <a:rPr lang="en-US" sz="2250" dirty="0"/>
              <a:t>Thomas </a:t>
            </a:r>
            <a:r>
              <a:rPr lang="en-US" sz="2250" dirty="0" err="1"/>
              <a:t>More's</a:t>
            </a:r>
            <a:r>
              <a:rPr lang="en-US" sz="2250" dirty="0"/>
              <a:t> </a:t>
            </a:r>
            <a:r>
              <a:rPr lang="en-US" sz="2250" i="1" dirty="0"/>
              <a:t>Utopia </a:t>
            </a:r>
            <a:r>
              <a:rPr lang="en-US" sz="2250" dirty="0"/>
              <a:t>(1516) contained a map of the novel's fictional island.</a:t>
            </a:r>
          </a:p>
          <a:p>
            <a:pPr marL="216297" indent="-216297">
              <a:lnSpc>
                <a:spcPct val="120000"/>
              </a:lnSpc>
              <a:spcBef>
                <a:spcPts val="750"/>
              </a:spcBef>
            </a:pPr>
            <a:r>
              <a:rPr lang="en-US" sz="2250" dirty="0"/>
              <a:t>As did Jonathan Swift's </a:t>
            </a:r>
            <a:r>
              <a:rPr lang="en-US" sz="2250" i="1" dirty="0"/>
              <a:t>Gulliver's Travels</a:t>
            </a:r>
            <a:r>
              <a:rPr lang="en-US" sz="2250" dirty="0"/>
              <a:t> (1726)</a:t>
            </a:r>
          </a:p>
          <a:p>
            <a:pPr marL="216297" indent="-216297">
              <a:lnSpc>
                <a:spcPct val="120000"/>
              </a:lnSpc>
              <a:spcBef>
                <a:spcPts val="750"/>
              </a:spcBef>
            </a:pPr>
            <a:r>
              <a:rPr lang="en-US" sz="2250" dirty="0"/>
              <a:t>And Robert Louis Stevenson's </a:t>
            </a:r>
            <a:r>
              <a:rPr lang="en-US" sz="2250" i="1" dirty="0"/>
              <a:t>Treasure Island</a:t>
            </a:r>
            <a:r>
              <a:rPr lang="en-US" sz="2250" dirty="0"/>
              <a:t> (1883) where it has been suggested the map came before the novel (</a:t>
            </a:r>
            <a:r>
              <a:rPr lang="en-US" sz="2250" dirty="0" err="1"/>
              <a:t>Ekman</a:t>
            </a:r>
            <a:r>
              <a:rPr lang="en-US" sz="2250" dirty="0"/>
              <a:t>. 2013).</a:t>
            </a:r>
          </a:p>
        </p:txBody>
      </p:sp>
      <p:pic>
        <p:nvPicPr>
          <p:cNvPr id="6" name="Picture 5" descr="3d27622ab33c8d96c4baf92522f9f69e.jpg"/>
          <p:cNvPicPr>
            <a:picLocks noChangeAspect="1"/>
          </p:cNvPicPr>
          <p:nvPr/>
        </p:nvPicPr>
        <p:blipFill>
          <a:blip r:embed="rId3" cstate="print"/>
          <a:stretch>
            <a:fillRect/>
          </a:stretch>
        </p:blipFill>
        <p:spPr>
          <a:xfrm>
            <a:off x="5436406" y="276726"/>
            <a:ext cx="3575881" cy="4866774"/>
          </a:xfrm>
          <a:prstGeom prst="rect">
            <a:avLst/>
          </a:prstGeom>
        </p:spPr>
      </p:pic>
      <p:pic>
        <p:nvPicPr>
          <p:cNvPr id="7" name="Picture 6" descr="tmp704686680392597504.jpg"/>
          <p:cNvPicPr>
            <a:picLocks noChangeAspect="1"/>
          </p:cNvPicPr>
          <p:nvPr/>
        </p:nvPicPr>
        <p:blipFill>
          <a:blip r:embed="rId4" cstate="print"/>
          <a:stretch>
            <a:fillRect/>
          </a:stretch>
        </p:blipFill>
        <p:spPr>
          <a:xfrm>
            <a:off x="5507154" y="180474"/>
            <a:ext cx="3415416" cy="4963026"/>
          </a:xfrm>
          <a:prstGeom prst="rect">
            <a:avLst/>
          </a:prstGeom>
        </p:spPr>
      </p:pic>
      <p:pic>
        <p:nvPicPr>
          <p:cNvPr id="8" name="Picture 7" descr="gulliver-map-lilliput.jpg"/>
          <p:cNvPicPr>
            <a:picLocks noChangeAspect="1"/>
          </p:cNvPicPr>
          <p:nvPr/>
        </p:nvPicPr>
        <p:blipFill>
          <a:blip r:embed="rId5" cstate="print"/>
          <a:stretch>
            <a:fillRect/>
          </a:stretch>
        </p:blipFill>
        <p:spPr>
          <a:xfrm>
            <a:off x="5701167" y="1"/>
            <a:ext cx="3027734" cy="5143500"/>
          </a:xfrm>
          <a:prstGeom prst="rect">
            <a:avLst/>
          </a:prstGeom>
        </p:spPr>
      </p:pic>
      <p:pic>
        <p:nvPicPr>
          <p:cNvPr id="9" name="Picture 8" descr="bd46d45cd6cc3109825936830844d1c9.jpg"/>
          <p:cNvPicPr>
            <a:picLocks noChangeAspect="1"/>
          </p:cNvPicPr>
          <p:nvPr/>
        </p:nvPicPr>
        <p:blipFill>
          <a:blip r:embed="rId6" cstate="print"/>
          <a:stretch>
            <a:fillRect/>
          </a:stretch>
        </p:blipFill>
        <p:spPr>
          <a:xfrm>
            <a:off x="5708605" y="0"/>
            <a:ext cx="3104517" cy="5143500"/>
          </a:xfrm>
          <a:prstGeom prst="rect">
            <a:avLst/>
          </a:prstGeom>
        </p:spPr>
      </p:pic>
      <p:pic>
        <p:nvPicPr>
          <p:cNvPr id="10" name="Picture 9" descr="treasure-island-map-from-the-first-1883-edition-of-the-historical-BG1TA0.jpg"/>
          <p:cNvPicPr>
            <a:picLocks noChangeAspect="1"/>
          </p:cNvPicPr>
          <p:nvPr/>
        </p:nvPicPr>
        <p:blipFill>
          <a:blip r:embed="rId7" cstate="print"/>
          <a:srcRect b="6316"/>
          <a:stretch>
            <a:fillRect/>
          </a:stretch>
        </p:blipFill>
        <p:spPr>
          <a:xfrm>
            <a:off x="5685959" y="1"/>
            <a:ext cx="3219105"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0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0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Effect transition="in" filter="fade">
                                      <p:cBhvr>
                                        <p:cTn id="41" dur="500"/>
                                        <p:tgtEl>
                                          <p:spTgt spid="5">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Fictional</a:t>
            </a:r>
            <a:br>
              <a:rPr lang="en-US" dirty="0"/>
            </a:br>
            <a:r>
              <a:rPr lang="en-US" dirty="0"/>
              <a:t>Cartography</a:t>
            </a:r>
          </a:p>
        </p:txBody>
      </p:sp>
      <p:sp>
        <p:nvSpPr>
          <p:cNvPr id="5" name="Content Placeholder 4"/>
          <p:cNvSpPr>
            <a:spLocks noGrp="1"/>
          </p:cNvSpPr>
          <p:nvPr>
            <p:ph idx="13"/>
          </p:nvPr>
        </p:nvSpPr>
        <p:spPr>
          <a:xfrm>
            <a:off x="800100" y="1428751"/>
            <a:ext cx="2502658" cy="3200400"/>
          </a:xfrm>
        </p:spPr>
        <p:txBody>
          <a:bodyPr>
            <a:normAutofit/>
          </a:bodyPr>
          <a:lstStyle/>
          <a:p>
            <a:pPr marL="0" indent="0">
              <a:lnSpc>
                <a:spcPct val="120000"/>
              </a:lnSpc>
              <a:spcBef>
                <a:spcPts val="375"/>
              </a:spcBef>
              <a:buNone/>
            </a:pPr>
            <a:r>
              <a:rPr lang="en-US" sz="2000" dirty="0"/>
              <a:t>But many consider J R </a:t>
            </a:r>
            <a:r>
              <a:rPr lang="en-US" sz="2000" dirty="0" err="1"/>
              <a:t>R</a:t>
            </a:r>
            <a:r>
              <a:rPr lang="en-US" sz="2000" dirty="0"/>
              <a:t> Tolkien the first major fantasy worldbuilder for his Middle Earth maps and stories.</a:t>
            </a:r>
          </a:p>
        </p:txBody>
      </p:sp>
      <p:pic>
        <p:nvPicPr>
          <p:cNvPr id="11" name="Picture 10" descr="zork-1-map.jpg"/>
          <p:cNvPicPr>
            <a:picLocks noChangeAspect="1"/>
          </p:cNvPicPr>
          <p:nvPr/>
        </p:nvPicPr>
        <p:blipFill>
          <a:blip r:embed="rId3" cstate="print"/>
          <a:stretch>
            <a:fillRect/>
          </a:stretch>
        </p:blipFill>
        <p:spPr>
          <a:xfrm>
            <a:off x="3400133" y="0"/>
            <a:ext cx="5743867" cy="51527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4F2-451A-4286-8D86-510B8E280162}"/>
              </a:ext>
            </a:extLst>
          </p:cNvPr>
          <p:cNvSpPr>
            <a:spLocks noGrp="1"/>
          </p:cNvSpPr>
          <p:nvPr>
            <p:ph type="title"/>
          </p:nvPr>
        </p:nvSpPr>
        <p:spPr/>
        <p:txBody>
          <a:bodyPr/>
          <a:lstStyle/>
          <a:p>
            <a:endParaRPr lang="en-GB"/>
          </a:p>
        </p:txBody>
      </p:sp>
      <p:sp>
        <p:nvSpPr>
          <p:cNvPr id="7" name="Content Placeholder 6"/>
          <p:cNvSpPr>
            <a:spLocks noGrp="1"/>
          </p:cNvSpPr>
          <p:nvPr>
            <p:ph idx="13"/>
          </p:nvPr>
        </p:nvSpPr>
        <p:spPr>
          <a:xfrm>
            <a:off x="800100" y="1428751"/>
            <a:ext cx="4912854" cy="3200400"/>
          </a:xfrm>
        </p:spPr>
        <p:txBody>
          <a:bodyPr/>
          <a:lstStyle/>
          <a:p>
            <a:pPr>
              <a:buNone/>
            </a:pPr>
            <a:r>
              <a:rPr lang="en-US" sz="2750" dirty="0" err="1"/>
              <a:t>Westeros</a:t>
            </a:r>
            <a:endParaRPr lang="en-US" sz="2750" dirty="0"/>
          </a:p>
          <a:p>
            <a:r>
              <a:rPr lang="en-US" dirty="0"/>
              <a:t>A Song of Ice and Fire (Game of Thrones)</a:t>
            </a:r>
          </a:p>
        </p:txBody>
      </p:sp>
      <p:pic>
        <p:nvPicPr>
          <p:cNvPr id="8" name="Picture 7" descr="zork-1-map.jpg"/>
          <p:cNvPicPr>
            <a:picLocks noChangeAspect="1"/>
          </p:cNvPicPr>
          <p:nvPr/>
        </p:nvPicPr>
        <p:blipFill>
          <a:blip r:embed="rId2" cstate="print"/>
          <a:srcRect r="50107"/>
          <a:stretch>
            <a:fillRect/>
          </a:stretch>
        </p:blipFill>
        <p:spPr>
          <a:xfrm>
            <a:off x="5712954" y="-3944"/>
            <a:ext cx="2529179" cy="51474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Fake Cartography</a:t>
            </a:r>
          </a:p>
        </p:txBody>
      </p:sp>
      <p:sp>
        <p:nvSpPr>
          <p:cNvPr id="5" name="Content Placeholder 4"/>
          <p:cNvSpPr>
            <a:spLocks noGrp="1"/>
          </p:cNvSpPr>
          <p:nvPr>
            <p:ph idx="13"/>
          </p:nvPr>
        </p:nvSpPr>
        <p:spPr>
          <a:xfrm>
            <a:off x="800100" y="915200"/>
            <a:ext cx="7543800" cy="3997994"/>
          </a:xfrm>
        </p:spPr>
        <p:txBody>
          <a:bodyPr>
            <a:normAutofit/>
          </a:bodyPr>
          <a:lstStyle/>
          <a:p>
            <a:pPr marL="0" indent="0">
              <a:lnSpc>
                <a:spcPct val="120000"/>
              </a:lnSpc>
              <a:spcBef>
                <a:spcPts val="375"/>
              </a:spcBef>
              <a:buNone/>
            </a:pPr>
            <a:endParaRPr lang="en-US" sz="2250" dirty="0"/>
          </a:p>
          <a:p>
            <a:pPr>
              <a:lnSpc>
                <a:spcPct val="100000"/>
              </a:lnSpc>
              <a:spcBef>
                <a:spcPts val="375"/>
              </a:spcBef>
            </a:pPr>
            <a:r>
              <a:rPr lang="en-US" sz="1500" dirty="0"/>
              <a:t>Tolkien's world building didn't stop at maps and included the invention of entire languages, races and cultures, history, genealogy and even songs. </a:t>
            </a:r>
          </a:p>
          <a:p>
            <a:pPr>
              <a:lnSpc>
                <a:spcPct val="100000"/>
              </a:lnSpc>
              <a:spcBef>
                <a:spcPts val="375"/>
              </a:spcBef>
            </a:pPr>
            <a:endParaRPr lang="en-US" sz="1500" dirty="0"/>
          </a:p>
          <a:p>
            <a:pPr>
              <a:lnSpc>
                <a:spcPct val="100000"/>
              </a:lnSpc>
              <a:spcBef>
                <a:spcPts val="375"/>
              </a:spcBef>
            </a:pPr>
            <a:r>
              <a:rPr lang="en-US" sz="1500" dirty="0"/>
              <a:t>Tolkien has influenced fantasy and science fiction hugely and similar maps are now almost a requisite in fantasy novels.</a:t>
            </a:r>
          </a:p>
          <a:p>
            <a:pPr>
              <a:lnSpc>
                <a:spcPct val="100000"/>
              </a:lnSpc>
              <a:spcBef>
                <a:spcPts val="375"/>
              </a:spcBef>
            </a:pPr>
            <a:endParaRPr lang="en-US" sz="1500" dirty="0"/>
          </a:p>
          <a:p>
            <a:pPr>
              <a:lnSpc>
                <a:spcPct val="100000"/>
              </a:lnSpc>
              <a:spcBef>
                <a:spcPts val="375"/>
              </a:spcBef>
            </a:pPr>
            <a:r>
              <a:rPr lang="en-US" sz="1500" dirty="0"/>
              <a:t>Basically his world building provides a superbly detailed (and consistent)  context for his stories to exist within.</a:t>
            </a:r>
          </a:p>
          <a:p>
            <a:pPr>
              <a:lnSpc>
                <a:spcPct val="100000"/>
              </a:lnSpc>
              <a:spcBef>
                <a:spcPts val="375"/>
              </a:spcBef>
            </a:pPr>
            <a:endParaRPr lang="en-US" sz="1500" dirty="0"/>
          </a:p>
          <a:p>
            <a:pPr>
              <a:lnSpc>
                <a:spcPct val="100000"/>
              </a:lnSpc>
              <a:spcBef>
                <a:spcPts val="375"/>
              </a:spcBef>
            </a:pPr>
            <a:endParaRPr lang="en-US" sz="1500" dirty="0"/>
          </a:p>
          <a:p>
            <a:pPr marL="0" indent="0">
              <a:lnSpc>
                <a:spcPct val="100000"/>
              </a:lnSpc>
              <a:spcBef>
                <a:spcPts val="375"/>
              </a:spcBef>
              <a:buNone/>
            </a:pPr>
            <a:r>
              <a:rPr lang="en-US" sz="1400" b="0" dirty="0"/>
              <a:t>Alberto </a:t>
            </a:r>
            <a:r>
              <a:rPr lang="en-US" sz="1400" b="0" dirty="0" err="1"/>
              <a:t>Manguel's</a:t>
            </a:r>
            <a:r>
              <a:rPr lang="en-US" sz="1400" b="0" dirty="0"/>
              <a:t> classic collection of fantasy maps 'The Dictionary of Imaginary Places' (</a:t>
            </a:r>
            <a:r>
              <a:rPr lang="en-US" sz="1400" b="0" dirty="0" err="1"/>
              <a:t>Manguel</a:t>
            </a:r>
            <a:r>
              <a:rPr lang="en-US" sz="1400" b="0" dirty="0"/>
              <a:t>. 1980) collected hundreds of these fictional maps together. Some taken verbatim from their original source material, some redrawn and tidied up from their original form. </a:t>
            </a:r>
          </a:p>
          <a:p>
            <a:pPr>
              <a:lnSpc>
                <a:spcPct val="100000"/>
              </a:lnSpc>
              <a:spcBef>
                <a:spcPts val="375"/>
              </a:spcBef>
            </a:pPr>
            <a:endParaRPr lang="en-US" sz="15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9"/>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44E65-EF4E-4106-BA4F-3D2C70F39EF7}"/>
              </a:ext>
            </a:extLst>
          </p:cNvPr>
          <p:cNvSpPr>
            <a:spLocks noGrp="1"/>
          </p:cNvSpPr>
          <p:nvPr>
            <p:ph type="title"/>
          </p:nvPr>
        </p:nvSpPr>
        <p:spPr/>
        <p:txBody>
          <a:bodyPr/>
          <a:lstStyle/>
          <a:p>
            <a:r>
              <a:rPr lang="en-GB" dirty="0"/>
              <a:t>Worldbuilding</a:t>
            </a:r>
          </a:p>
        </p:txBody>
      </p:sp>
      <p:sp>
        <p:nvSpPr>
          <p:cNvPr id="3" name="Content Placeholder 2">
            <a:extLst>
              <a:ext uri="{FF2B5EF4-FFF2-40B4-BE49-F238E27FC236}">
                <a16:creationId xmlns:a16="http://schemas.microsoft.com/office/drawing/2014/main" id="{923E82D6-80DD-49D4-BA8E-19B66FE58ED3}"/>
              </a:ext>
            </a:extLst>
          </p:cNvPr>
          <p:cNvSpPr>
            <a:spLocks noGrp="1"/>
          </p:cNvSpPr>
          <p:nvPr>
            <p:ph idx="13"/>
          </p:nvPr>
        </p:nvSpPr>
        <p:spPr/>
        <p:txBody>
          <a:bodyPr/>
          <a:lstStyle/>
          <a:p>
            <a:r>
              <a:rPr lang="en-GB" dirty="0"/>
              <a:t>How important are these contexts for the success of the stories themselves?</a:t>
            </a:r>
          </a:p>
          <a:p>
            <a:endParaRPr lang="en-GB" dirty="0"/>
          </a:p>
          <a:p>
            <a:r>
              <a:rPr lang="en-GB" dirty="0"/>
              <a:t>Is it important how far apart they are?</a:t>
            </a:r>
          </a:p>
          <a:p>
            <a:r>
              <a:rPr lang="en-GB" dirty="0"/>
              <a:t>What cultures are created for them?</a:t>
            </a:r>
          </a:p>
          <a:p>
            <a:r>
              <a:rPr lang="en-GB" dirty="0"/>
              <a:t>What the climate in an area is like?</a:t>
            </a:r>
          </a:p>
          <a:p>
            <a:r>
              <a:rPr lang="en-GB" dirty="0"/>
              <a:t>The history of what went before?</a:t>
            </a:r>
          </a:p>
        </p:txBody>
      </p:sp>
    </p:spTree>
    <p:extLst>
      <p:ext uri="{BB962C8B-B14F-4D97-AF65-F5344CB8AC3E}">
        <p14:creationId xmlns:p14="http://schemas.microsoft.com/office/powerpoint/2010/main" val="71677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9"/>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99"/>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a:lstStyle/>
          <a:p>
            <a:pPr eaLnBrk="1" hangingPunct="1"/>
            <a:endParaRPr lang="en-US" dirty="0"/>
          </a:p>
        </p:txBody>
      </p:sp>
      <p:sp>
        <p:nvSpPr>
          <p:cNvPr id="5" name="Rectangle 3"/>
          <p:cNvSpPr>
            <a:spLocks noGrp="1"/>
          </p:cNvSpPr>
          <p:nvPr>
            <p:ph idx="13"/>
          </p:nvPr>
        </p:nvSpPr>
        <p:spPr/>
        <p:txBody>
          <a:bodyPr rtlCol="0">
            <a:normAutofit/>
          </a:bodyPr>
          <a:lstStyle/>
          <a:p>
            <a:endParaRPr lang="en-US" dirty="0"/>
          </a:p>
          <a:p>
            <a:r>
              <a:rPr lang="en-US" dirty="0"/>
              <a:t>What is the game space? </a:t>
            </a:r>
          </a:p>
          <a:p>
            <a:r>
              <a:rPr lang="en-US" dirty="0"/>
              <a:t>World Context</a:t>
            </a:r>
          </a:p>
          <a:p>
            <a:r>
              <a:rPr lang="en-US" dirty="0" err="1"/>
              <a:t>Gamespaces</a:t>
            </a:r>
            <a:r>
              <a:rPr lang="en-US" dirty="0"/>
              <a:t> and </a:t>
            </a:r>
            <a:r>
              <a:rPr lang="en-US" dirty="0" err="1"/>
              <a:t>GameMechanics</a:t>
            </a:r>
            <a:endParaRPr lang="en-US" dirty="0"/>
          </a:p>
          <a:p>
            <a:r>
              <a:rPr lang="en-US" dirty="0" err="1"/>
              <a:t>Consistenancy</a:t>
            </a:r>
            <a:endParaRPr lang="en-US" dirty="0"/>
          </a:p>
        </p:txBody>
      </p:sp>
    </p:spTree>
    <p:extLst>
      <p:ext uri="{BB962C8B-B14F-4D97-AF65-F5344CB8AC3E}">
        <p14:creationId xmlns:p14="http://schemas.microsoft.com/office/powerpoint/2010/main" val="38806277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Worldbuilding</a:t>
            </a:r>
          </a:p>
        </p:txBody>
      </p:sp>
      <p:sp>
        <p:nvSpPr>
          <p:cNvPr id="5" name="Content Placeholder 4"/>
          <p:cNvSpPr>
            <a:spLocks noGrp="1"/>
          </p:cNvSpPr>
          <p:nvPr>
            <p:ph idx="13"/>
          </p:nvPr>
        </p:nvSpPr>
        <p:spPr/>
        <p:txBody>
          <a:bodyPr>
            <a:normAutofit/>
          </a:bodyPr>
          <a:lstStyle/>
          <a:p>
            <a:pPr marL="0" indent="0">
              <a:lnSpc>
                <a:spcPct val="100000"/>
              </a:lnSpc>
              <a:spcBef>
                <a:spcPts val="375"/>
              </a:spcBef>
              <a:buNone/>
            </a:pPr>
            <a:r>
              <a:rPr lang="en-US" sz="2500" dirty="0"/>
              <a:t>Some of the best and most detailed world building has been done for table top </a:t>
            </a:r>
            <a:r>
              <a:rPr lang="en-US" sz="2500" dirty="0" err="1"/>
              <a:t>roleplaying</a:t>
            </a:r>
            <a:r>
              <a:rPr lang="en-US" sz="2500" dirty="0"/>
              <a:t> games.</a:t>
            </a:r>
            <a:endParaRPr lang="en-US" sz="2500" baseline="30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Worldbuilding</a:t>
            </a:r>
          </a:p>
        </p:txBody>
      </p:sp>
      <p:sp>
        <p:nvSpPr>
          <p:cNvPr id="5" name="Content Placeholder 4"/>
          <p:cNvSpPr>
            <a:spLocks noGrp="1"/>
          </p:cNvSpPr>
          <p:nvPr>
            <p:ph idx="13"/>
          </p:nvPr>
        </p:nvSpPr>
        <p:spPr/>
        <p:txBody>
          <a:bodyPr>
            <a:normAutofit fontScale="85000" lnSpcReduction="20000"/>
          </a:bodyPr>
          <a:lstStyle/>
          <a:p>
            <a:pPr marL="0" indent="0">
              <a:lnSpc>
                <a:spcPct val="120000"/>
              </a:lnSpc>
              <a:spcBef>
                <a:spcPts val="375"/>
              </a:spcBef>
              <a:buNone/>
            </a:pPr>
            <a:r>
              <a:rPr lang="en-US" sz="2500" dirty="0"/>
              <a:t>A good example of this is the fantasy world known </a:t>
            </a:r>
            <a:r>
              <a:rPr lang="en-US" sz="2500" dirty="0" err="1"/>
              <a:t>Keithera</a:t>
            </a:r>
            <a:r>
              <a:rPr lang="en-US" sz="2500" dirty="0"/>
              <a:t> (known as </a:t>
            </a:r>
            <a:r>
              <a:rPr lang="en-US" sz="2500" dirty="0" err="1"/>
              <a:t>Hârn</a:t>
            </a:r>
            <a:r>
              <a:rPr lang="en-US" sz="2500" dirty="0"/>
              <a:t>) and the game system </a:t>
            </a:r>
            <a:r>
              <a:rPr lang="en-US" sz="2500" dirty="0" err="1"/>
              <a:t>HârnMaster</a:t>
            </a:r>
            <a:r>
              <a:rPr lang="en-US" sz="2500" dirty="0"/>
              <a:t> (Crosby 1980 +). </a:t>
            </a:r>
          </a:p>
          <a:p>
            <a:pPr marL="253008" indent="-253008">
              <a:lnSpc>
                <a:spcPct val="120000"/>
              </a:lnSpc>
              <a:spcBef>
                <a:spcPts val="375"/>
              </a:spcBef>
            </a:pPr>
            <a:r>
              <a:rPr lang="en-US" sz="2500" dirty="0"/>
              <a:t>This fantasy role playing world was created by N Robin Crosby who then worked on it exclusively for almost 30 years until his death in 2008. </a:t>
            </a:r>
          </a:p>
          <a:p>
            <a:pPr marL="253008" indent="-253008">
              <a:lnSpc>
                <a:spcPct val="120000"/>
              </a:lnSpc>
              <a:spcBef>
                <a:spcPts val="375"/>
              </a:spcBef>
            </a:pPr>
            <a:r>
              <a:rPr lang="en-US" sz="2500" dirty="0"/>
              <a:t>The world was based on medieval and pre-medieval earth civilizations and was, despite being a fantasy, low on magic and leaned heavily towards being realistic.</a:t>
            </a:r>
          </a:p>
          <a:p>
            <a:pPr marL="0" indent="0">
              <a:lnSpc>
                <a:spcPct val="100000"/>
              </a:lnSpc>
              <a:spcBef>
                <a:spcPts val="375"/>
              </a:spcBef>
              <a:buNone/>
            </a:pPr>
            <a:endParaRPr lang="en-US" sz="2500" baseline="30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39FB7-E4E6-418A-AAA8-A90982330D0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097A760-E680-4529-9878-E8D0D6617A64}"/>
              </a:ext>
            </a:extLst>
          </p:cNvPr>
          <p:cNvSpPr>
            <a:spLocks noGrp="1"/>
          </p:cNvSpPr>
          <p:nvPr>
            <p:ph idx="13"/>
          </p:nvPr>
        </p:nvSpPr>
        <p:spPr/>
        <p:txBody>
          <a:bodyPr/>
          <a:lstStyle/>
          <a:p>
            <a:endParaRPr lang="en-GB"/>
          </a:p>
        </p:txBody>
      </p:sp>
      <p:pic>
        <p:nvPicPr>
          <p:cNvPr id="7" name="Picture 6" descr="zork-1-map.jpg"/>
          <p:cNvPicPr>
            <a:picLocks noChangeAspect="1"/>
          </p:cNvPicPr>
          <p:nvPr/>
        </p:nvPicPr>
        <p:blipFill>
          <a:blip r:embed="rId3" cstate="print"/>
          <a:stretch>
            <a:fillRect/>
          </a:stretch>
        </p:blipFill>
        <p:spPr>
          <a:xfrm>
            <a:off x="540507" y="0"/>
            <a:ext cx="8134264"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FB845-2E9A-4B40-9974-ABD3265744A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6F8E3E5-963E-4C50-97D8-F4159E80D01E}"/>
              </a:ext>
            </a:extLst>
          </p:cNvPr>
          <p:cNvSpPr>
            <a:spLocks noGrp="1"/>
          </p:cNvSpPr>
          <p:nvPr>
            <p:ph idx="13"/>
          </p:nvPr>
        </p:nvSpPr>
        <p:spPr/>
        <p:txBody>
          <a:bodyPr/>
          <a:lstStyle/>
          <a:p>
            <a:endParaRPr lang="en-GB"/>
          </a:p>
        </p:txBody>
      </p:sp>
      <p:pic>
        <p:nvPicPr>
          <p:cNvPr id="10" name="Picture 9" descr="13151740_10154189271449669_4996207221797771016_n.jpg"/>
          <p:cNvPicPr>
            <a:picLocks noChangeAspect="1"/>
          </p:cNvPicPr>
          <p:nvPr/>
        </p:nvPicPr>
        <p:blipFill>
          <a:blip r:embed="rId2" cstate="print"/>
          <a:stretch>
            <a:fillRect/>
          </a:stretch>
        </p:blipFill>
        <p:spPr>
          <a:xfrm>
            <a:off x="1714500" y="-32618"/>
            <a:ext cx="5845969" cy="51761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Approaches</a:t>
            </a:r>
          </a:p>
        </p:txBody>
      </p:sp>
      <p:sp>
        <p:nvSpPr>
          <p:cNvPr id="5" name="Content Placeholder 4"/>
          <p:cNvSpPr>
            <a:spLocks noGrp="1"/>
          </p:cNvSpPr>
          <p:nvPr>
            <p:ph idx="13"/>
          </p:nvPr>
        </p:nvSpPr>
        <p:spPr/>
        <p:txBody>
          <a:bodyPr>
            <a:normAutofit/>
          </a:bodyPr>
          <a:lstStyle/>
          <a:p>
            <a:pPr marL="0" indent="0">
              <a:lnSpc>
                <a:spcPct val="120000"/>
              </a:lnSpc>
              <a:spcBef>
                <a:spcPts val="375"/>
              </a:spcBef>
              <a:buNone/>
            </a:pPr>
            <a:r>
              <a:rPr lang="en-US" sz="2500" dirty="0"/>
              <a:t>Top Down or bottom Up?</a:t>
            </a:r>
          </a:p>
          <a:p>
            <a:pPr marL="390922" indent="-390922">
              <a:lnSpc>
                <a:spcPct val="120000"/>
              </a:lnSpc>
              <a:spcBef>
                <a:spcPts val="375"/>
              </a:spcBef>
            </a:pPr>
            <a:r>
              <a:rPr lang="en-US" sz="2500" dirty="0"/>
              <a:t>Do you start with the smallest elements in your world and build up?</a:t>
            </a:r>
          </a:p>
          <a:p>
            <a:pPr marL="390922" indent="-390922">
              <a:lnSpc>
                <a:spcPct val="120000"/>
              </a:lnSpc>
              <a:spcBef>
                <a:spcPts val="375"/>
              </a:spcBef>
            </a:pPr>
            <a:r>
              <a:rPr lang="en-US" sz="2500" dirty="0"/>
              <a:t>Or start with the world?</a:t>
            </a:r>
          </a:p>
          <a:p>
            <a:pPr marL="0" indent="0">
              <a:lnSpc>
                <a:spcPct val="100000"/>
              </a:lnSpc>
              <a:spcBef>
                <a:spcPts val="375"/>
              </a:spcBef>
              <a:buNone/>
            </a:pPr>
            <a:endParaRPr lang="en-US" sz="2500" baseline="30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FE18-CCF8-4AE6-A6C2-AEBE35776EF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268D535-E04A-4114-8C6F-A60E9C35A41F}"/>
              </a:ext>
            </a:extLst>
          </p:cNvPr>
          <p:cNvSpPr>
            <a:spLocks noGrp="1"/>
          </p:cNvSpPr>
          <p:nvPr>
            <p:ph idx="13"/>
          </p:nvPr>
        </p:nvSpPr>
        <p:spPr/>
        <p:txBody>
          <a:bodyPr/>
          <a:lstStyle/>
          <a:p>
            <a:endParaRPr lang="en-GB"/>
          </a:p>
        </p:txBody>
      </p:sp>
      <p:pic>
        <p:nvPicPr>
          <p:cNvPr id="8" name="Picture 7" descr="zork-1-map.jpg"/>
          <p:cNvPicPr>
            <a:picLocks noChangeAspect="1"/>
          </p:cNvPicPr>
          <p:nvPr/>
        </p:nvPicPr>
        <p:blipFill>
          <a:blip r:embed="rId2" cstate="print"/>
          <a:srcRect r="50591"/>
          <a:stretch>
            <a:fillRect/>
          </a:stretch>
        </p:blipFill>
        <p:spPr>
          <a:xfrm>
            <a:off x="3709696" y="-3944"/>
            <a:ext cx="2504615" cy="5147444"/>
          </a:xfrm>
          <a:prstGeom prst="rect">
            <a:avLst/>
          </a:prstGeom>
        </p:spPr>
      </p:pic>
      <p:pic>
        <p:nvPicPr>
          <p:cNvPr id="9" name="Picture 8" descr="zork-1-map.jpg"/>
          <p:cNvPicPr>
            <a:picLocks noChangeAspect="1"/>
          </p:cNvPicPr>
          <p:nvPr/>
        </p:nvPicPr>
        <p:blipFill>
          <a:blip r:embed="rId2" cstate="print"/>
          <a:srcRect l="49666"/>
          <a:stretch>
            <a:fillRect/>
          </a:stretch>
        </p:blipFill>
        <p:spPr>
          <a:xfrm>
            <a:off x="6214311" y="1"/>
            <a:ext cx="2551531" cy="51474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WorldBuilding</a:t>
            </a:r>
            <a:endParaRPr lang="en-US" dirty="0"/>
          </a:p>
        </p:txBody>
      </p:sp>
      <p:sp>
        <p:nvSpPr>
          <p:cNvPr id="7" name="Content Placeholder 6"/>
          <p:cNvSpPr>
            <a:spLocks noGrp="1"/>
          </p:cNvSpPr>
          <p:nvPr>
            <p:ph idx="13"/>
          </p:nvPr>
        </p:nvSpPr>
        <p:spPr/>
        <p:txBody>
          <a:bodyPr>
            <a:normAutofit fontScale="25000" lnSpcReduction="20000"/>
          </a:bodyPr>
          <a:lstStyle/>
          <a:p>
            <a:pPr>
              <a:lnSpc>
                <a:spcPct val="120000"/>
              </a:lnSpc>
              <a:spcBef>
                <a:spcPts val="375"/>
              </a:spcBef>
              <a:buNone/>
            </a:pPr>
            <a:r>
              <a:rPr lang="en-US" sz="7000" b="1" dirty="0"/>
              <a:t>World building can be a deeply intellectual exercise. </a:t>
            </a:r>
          </a:p>
          <a:p>
            <a:pPr marL="0" indent="0">
              <a:lnSpc>
                <a:spcPct val="120000"/>
              </a:lnSpc>
              <a:spcBef>
                <a:spcPts val="375"/>
              </a:spcBef>
              <a:buNone/>
            </a:pPr>
            <a:r>
              <a:rPr lang="en-US" sz="7000" dirty="0"/>
              <a:t>This is often clearly shown in work that attempts to use extrapolated scientific principles for fantasy, science fiction and even magic.</a:t>
            </a:r>
          </a:p>
          <a:p>
            <a:pPr marL="0" indent="0">
              <a:lnSpc>
                <a:spcPct val="120000"/>
              </a:lnSpc>
              <a:spcBef>
                <a:spcPts val="375"/>
              </a:spcBef>
              <a:buNone/>
            </a:pPr>
            <a:endParaRPr lang="en-US" sz="7000" dirty="0"/>
          </a:p>
          <a:p>
            <a:pPr marL="467321" lvl="1" indent="-3969">
              <a:lnSpc>
                <a:spcPct val="120000"/>
              </a:lnSpc>
              <a:spcBef>
                <a:spcPts val="375"/>
              </a:spcBef>
              <a:buNone/>
            </a:pPr>
            <a:r>
              <a:rPr lang="en-US" sz="6625" i="1" dirty="0"/>
              <a:t>"It has been charged that in restricting ourselves to "scientific accuracy" my colleagues and I are narrowing the scope of usable story ideas available to us. My answer, mathematically rather horrible but defensible under literary standards, is that the square root of infinity is not really that much smaller than infinity as far as resource material goes.”</a:t>
            </a:r>
          </a:p>
          <a:p>
            <a:pPr algn="r">
              <a:lnSpc>
                <a:spcPct val="120000"/>
              </a:lnSpc>
              <a:spcBef>
                <a:spcPts val="375"/>
              </a:spcBef>
              <a:buNone/>
            </a:pPr>
            <a:r>
              <a:rPr lang="en-US" sz="5000" i="1" dirty="0"/>
              <a:t>Hal Clement 'The Creation of Imaginary Beings' (Clement 1991 </a:t>
            </a:r>
          </a:p>
          <a:p>
            <a:pPr>
              <a:lnSpc>
                <a:spcPct val="120000"/>
              </a:lnSpc>
              <a:spcBef>
                <a:spcPts val="375"/>
              </a:spcBef>
            </a:pPr>
            <a:endParaRPr lang="en-US" sz="7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A9B0-211E-4A3E-B481-DCF22AC024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1399C3D-567A-4247-A687-D8A85F432EA5}"/>
              </a:ext>
            </a:extLst>
          </p:cNvPr>
          <p:cNvSpPr>
            <a:spLocks noGrp="1"/>
          </p:cNvSpPr>
          <p:nvPr>
            <p:ph idx="13"/>
          </p:nvPr>
        </p:nvSpPr>
        <p:spPr/>
        <p:txBody>
          <a:bodyPr/>
          <a:lstStyle/>
          <a:p>
            <a:endParaRPr lang="en-GB"/>
          </a:p>
        </p:txBody>
      </p:sp>
      <p:pic>
        <p:nvPicPr>
          <p:cNvPr id="8" name="Picture 7" descr="Wayne_Barlowe_Mesklinite.jpg"/>
          <p:cNvPicPr/>
          <p:nvPr/>
        </p:nvPicPr>
        <p:blipFill>
          <a:blip r:embed="rId2" cstate="print"/>
          <a:stretch>
            <a:fillRect/>
          </a:stretch>
        </p:blipFill>
        <p:spPr>
          <a:xfrm>
            <a:off x="1461837" y="274114"/>
            <a:ext cx="7461752" cy="4694928"/>
          </a:xfrm>
          <a:prstGeom prst="rect">
            <a:avLst/>
          </a:prstGeom>
        </p:spPr>
      </p:pic>
      <p:pic>
        <p:nvPicPr>
          <p:cNvPr id="9" name="Picture 8" descr="BarlowesGuide.jpg"/>
          <p:cNvPicPr/>
          <p:nvPr/>
        </p:nvPicPr>
        <p:blipFill>
          <a:blip r:embed="rId3" cstate="print"/>
          <a:stretch>
            <a:fillRect/>
          </a:stretch>
        </p:blipFill>
        <p:spPr>
          <a:xfrm>
            <a:off x="287360" y="514349"/>
            <a:ext cx="2348953" cy="3200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Logical Extrapolation</a:t>
            </a:r>
          </a:p>
        </p:txBody>
      </p:sp>
      <p:sp>
        <p:nvSpPr>
          <p:cNvPr id="7" name="Content Placeholder 6"/>
          <p:cNvSpPr>
            <a:spLocks noGrp="1"/>
          </p:cNvSpPr>
          <p:nvPr>
            <p:ph idx="13"/>
          </p:nvPr>
        </p:nvSpPr>
        <p:spPr/>
        <p:txBody>
          <a:bodyPr>
            <a:normAutofit fontScale="25000" lnSpcReduction="20000"/>
          </a:bodyPr>
          <a:lstStyle/>
          <a:p>
            <a:pPr>
              <a:lnSpc>
                <a:spcPct val="120000"/>
              </a:lnSpc>
              <a:spcBef>
                <a:spcPts val="375"/>
              </a:spcBef>
            </a:pPr>
            <a:r>
              <a:rPr lang="en-US" sz="7000" dirty="0"/>
              <a:t>This approach doesn't preclude the breaking of reality.</a:t>
            </a:r>
          </a:p>
          <a:p>
            <a:pPr>
              <a:lnSpc>
                <a:spcPct val="120000"/>
              </a:lnSpc>
              <a:spcBef>
                <a:spcPts val="375"/>
              </a:spcBef>
            </a:pPr>
            <a:r>
              <a:rPr lang="en-US" sz="7000" dirty="0"/>
              <a:t>But… does ensure that whenever it's done it is carefully considered. </a:t>
            </a:r>
          </a:p>
          <a:p>
            <a:pPr>
              <a:lnSpc>
                <a:spcPct val="120000"/>
              </a:lnSpc>
              <a:spcBef>
                <a:spcPts val="375"/>
              </a:spcBef>
            </a:pPr>
            <a:endParaRPr lang="en-US" sz="7000" dirty="0"/>
          </a:p>
          <a:p>
            <a:pPr>
              <a:lnSpc>
                <a:spcPct val="120000"/>
              </a:lnSpc>
              <a:spcBef>
                <a:spcPts val="375"/>
              </a:spcBef>
            </a:pPr>
            <a:r>
              <a:rPr lang="en-US" sz="7000" dirty="0"/>
              <a:t>World building this way may make one or two large inventions, but the resultant world is then extrapolated logically using forces and mechanisms that are well understood or credibly inferred from what has already been decided.</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Logical Extrapolation</a:t>
            </a:r>
          </a:p>
        </p:txBody>
      </p:sp>
      <p:sp>
        <p:nvSpPr>
          <p:cNvPr id="2" name="Content Placeholder 1">
            <a:extLst>
              <a:ext uri="{FF2B5EF4-FFF2-40B4-BE49-F238E27FC236}">
                <a16:creationId xmlns:a16="http://schemas.microsoft.com/office/drawing/2014/main" id="{E4FC7A62-1920-4138-B06E-2CD21DFBF811}"/>
              </a:ext>
            </a:extLst>
          </p:cNvPr>
          <p:cNvSpPr>
            <a:spLocks noGrp="1"/>
          </p:cNvSpPr>
          <p:nvPr>
            <p:ph idx="13"/>
          </p:nvPr>
        </p:nvSpPr>
        <p:spPr/>
        <p:txBody>
          <a:bodyPr/>
          <a:lstStyle/>
          <a:p>
            <a:endParaRPr lang="en-GB"/>
          </a:p>
        </p:txBody>
      </p:sp>
      <p:pic>
        <p:nvPicPr>
          <p:cNvPr id="9" name="Picture 8" descr="dixon4.gif"/>
          <p:cNvPicPr>
            <a:picLocks noChangeAspect="1"/>
          </p:cNvPicPr>
          <p:nvPr/>
        </p:nvPicPr>
        <p:blipFill>
          <a:blip r:embed="rId2" cstate="print"/>
          <a:stretch>
            <a:fillRect/>
          </a:stretch>
        </p:blipFill>
        <p:spPr>
          <a:xfrm>
            <a:off x="5185611" y="268747"/>
            <a:ext cx="3829050" cy="46976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D061-D5D9-426A-9CB5-EAAB23DE2AE6}"/>
              </a:ext>
            </a:extLst>
          </p:cNvPr>
          <p:cNvSpPr>
            <a:spLocks noGrp="1"/>
          </p:cNvSpPr>
          <p:nvPr>
            <p:ph type="title"/>
          </p:nvPr>
        </p:nvSpPr>
        <p:spPr/>
        <p:txBody>
          <a:bodyPr/>
          <a:lstStyle/>
          <a:p>
            <a:endParaRPr lang="en-GB"/>
          </a:p>
        </p:txBody>
      </p:sp>
      <p:sp>
        <p:nvSpPr>
          <p:cNvPr id="5" name="Rectangle 3"/>
          <p:cNvSpPr>
            <a:spLocks noGrp="1"/>
          </p:cNvSpPr>
          <p:nvPr>
            <p:ph idx="13"/>
          </p:nvPr>
        </p:nvSpPr>
        <p:spPr/>
        <p:txBody>
          <a:bodyPr rtlCol="0">
            <a:normAutofit/>
          </a:bodyPr>
          <a:lstStyle/>
          <a:p>
            <a:endParaRPr lang="en-US" dirty="0"/>
          </a:p>
          <a:p>
            <a:r>
              <a:rPr lang="en-US" dirty="0"/>
              <a:t>What is the game space? </a:t>
            </a:r>
          </a:p>
          <a:p>
            <a:r>
              <a:rPr lang="en-US" b="0" dirty="0">
                <a:solidFill>
                  <a:schemeClr val="bg2">
                    <a:lumMod val="50000"/>
                  </a:schemeClr>
                </a:solidFill>
              </a:rPr>
              <a:t>World Context</a:t>
            </a:r>
          </a:p>
          <a:p>
            <a:r>
              <a:rPr lang="en-US" b="0" dirty="0" err="1">
                <a:solidFill>
                  <a:schemeClr val="bg2">
                    <a:lumMod val="50000"/>
                  </a:schemeClr>
                </a:solidFill>
              </a:rPr>
              <a:t>Gamespaces</a:t>
            </a:r>
            <a:r>
              <a:rPr lang="en-US" b="0" dirty="0">
                <a:solidFill>
                  <a:schemeClr val="bg2">
                    <a:lumMod val="50000"/>
                  </a:schemeClr>
                </a:solidFill>
              </a:rPr>
              <a:t> and </a:t>
            </a:r>
            <a:r>
              <a:rPr lang="en-US" b="0" dirty="0" err="1">
                <a:solidFill>
                  <a:schemeClr val="bg2">
                    <a:lumMod val="50000"/>
                  </a:schemeClr>
                </a:solidFill>
              </a:rPr>
              <a:t>GameMechanics</a:t>
            </a:r>
            <a:endParaRPr lang="en-US" b="0" dirty="0">
              <a:solidFill>
                <a:schemeClr val="bg2">
                  <a:lumMod val="50000"/>
                </a:schemeClr>
              </a:solidFill>
            </a:endParaRPr>
          </a:p>
          <a:p>
            <a:r>
              <a:rPr lang="en-US" b="0" dirty="0">
                <a:solidFill>
                  <a:schemeClr val="bg2">
                    <a:lumMod val="50000"/>
                  </a:schemeClr>
                </a:solidFill>
              </a:rPr>
              <a:t>Consistency</a:t>
            </a:r>
          </a:p>
        </p:txBody>
      </p:sp>
    </p:spTree>
    <p:extLst>
      <p:ext uri="{BB962C8B-B14F-4D97-AF65-F5344CB8AC3E}">
        <p14:creationId xmlns:p14="http://schemas.microsoft.com/office/powerpoint/2010/main" val="420438005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xon.jpg"/>
          <p:cNvPicPr>
            <a:picLocks noChangeAspect="1"/>
          </p:cNvPicPr>
          <p:nvPr/>
        </p:nvPicPr>
        <p:blipFill>
          <a:blip r:embed="rId2" cstate="print"/>
          <a:stretch>
            <a:fillRect/>
          </a:stretch>
        </p:blipFill>
        <p:spPr>
          <a:xfrm>
            <a:off x="0" y="0"/>
            <a:ext cx="6314449" cy="5143500"/>
          </a:xfrm>
          <a:prstGeom prst="rect">
            <a:avLst/>
          </a:prstGeom>
        </p:spPr>
      </p:pic>
      <p:pic>
        <p:nvPicPr>
          <p:cNvPr id="6" name="Picture 5" descr="dixon2.jpg"/>
          <p:cNvPicPr>
            <a:picLocks noChangeAspect="1"/>
          </p:cNvPicPr>
          <p:nvPr/>
        </p:nvPicPr>
        <p:blipFill>
          <a:blip r:embed="rId3" cstate="print"/>
          <a:stretch>
            <a:fillRect/>
          </a:stretch>
        </p:blipFill>
        <p:spPr>
          <a:xfrm>
            <a:off x="2572179" y="-487978"/>
            <a:ext cx="4604658" cy="6052849"/>
          </a:xfrm>
          <a:prstGeom prst="rect">
            <a:avLst/>
          </a:prstGeom>
        </p:spPr>
      </p:pic>
      <p:pic>
        <p:nvPicPr>
          <p:cNvPr id="8" name="Picture 7" descr="dixon3.jpg"/>
          <p:cNvPicPr>
            <a:picLocks noChangeAspect="1"/>
          </p:cNvPicPr>
          <p:nvPr/>
        </p:nvPicPr>
        <p:blipFill>
          <a:blip r:embed="rId4" cstate="print"/>
          <a:stretch>
            <a:fillRect/>
          </a:stretch>
        </p:blipFill>
        <p:spPr>
          <a:xfrm>
            <a:off x="4538913" y="-451185"/>
            <a:ext cx="4605087" cy="6053414"/>
          </a:xfrm>
          <a:prstGeom prst="rect">
            <a:avLst/>
          </a:prstGeom>
        </p:spPr>
      </p:pic>
      <p:sp>
        <p:nvSpPr>
          <p:cNvPr id="2" name="Title 1">
            <a:extLst>
              <a:ext uri="{FF2B5EF4-FFF2-40B4-BE49-F238E27FC236}">
                <a16:creationId xmlns:a16="http://schemas.microsoft.com/office/drawing/2014/main" id="{A7107795-5494-47BA-875A-736F78E5C02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76A53CA-5C71-4D04-A164-53C7F52AFFD0}"/>
              </a:ext>
            </a:extLst>
          </p:cNvPr>
          <p:cNvSpPr>
            <a:spLocks noGrp="1"/>
          </p:cNvSpPr>
          <p:nvPr>
            <p:ph idx="13"/>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xit" presetSubtype="0" fill="hold" nodeType="withEffect">
                                  <p:stCondLst>
                                    <p:cond delay="0"/>
                                  </p:stCondLst>
                                  <p:childTnLst>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par>
                                <p:cTn id="16" presetID="10" presetClass="exit" presetSubtype="0" fill="hold" nodeType="withEffect">
                                  <p:stCondLst>
                                    <p:cond delay="0"/>
                                  </p:stCondLst>
                                  <p:childTnLst>
                                    <p:animEffect transition="out" filter="fade">
                                      <p:cBhvr>
                                        <p:cTn id="17" dur="1000"/>
                                        <p:tgtEl>
                                          <p:spTgt spid="6"/>
                                        </p:tgtEl>
                                      </p:cBhvr>
                                    </p:animEffect>
                                    <p:set>
                                      <p:cBhvr>
                                        <p:cTn id="18"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Logical Extrapolation</a:t>
            </a:r>
          </a:p>
        </p:txBody>
      </p:sp>
      <p:sp>
        <p:nvSpPr>
          <p:cNvPr id="7" name="Content Placeholder 6"/>
          <p:cNvSpPr>
            <a:spLocks noGrp="1"/>
          </p:cNvSpPr>
          <p:nvPr>
            <p:ph idx="13"/>
          </p:nvPr>
        </p:nvSpPr>
        <p:spPr/>
        <p:txBody>
          <a:bodyPr>
            <a:normAutofit fontScale="32500" lnSpcReduction="20000"/>
          </a:bodyPr>
          <a:lstStyle/>
          <a:p>
            <a:pPr>
              <a:lnSpc>
                <a:spcPct val="120000"/>
              </a:lnSpc>
              <a:spcBef>
                <a:spcPts val="375"/>
              </a:spcBef>
              <a:buNone/>
            </a:pPr>
            <a:r>
              <a:rPr lang="en-US" sz="7000" dirty="0"/>
              <a:t>Some think this approach constrains creativity, but:</a:t>
            </a:r>
          </a:p>
          <a:p>
            <a:pPr>
              <a:lnSpc>
                <a:spcPct val="120000"/>
              </a:lnSpc>
              <a:spcBef>
                <a:spcPts val="375"/>
              </a:spcBef>
              <a:buNone/>
            </a:pPr>
            <a:endParaRPr lang="en-US" sz="7000" dirty="0"/>
          </a:p>
          <a:p>
            <a:pPr>
              <a:lnSpc>
                <a:spcPct val="120000"/>
              </a:lnSpc>
              <a:spcBef>
                <a:spcPts val="375"/>
              </a:spcBef>
            </a:pPr>
            <a:r>
              <a:rPr lang="en-US" sz="7000" dirty="0"/>
              <a:t>There is evidence in research into the technique of brainstorming that shows that a lack of restrictions can actually hamper creativity (Lehrer. </a:t>
            </a:r>
            <a:r>
              <a:rPr lang="en-US" sz="7000" dirty="0" err="1"/>
              <a:t>n.d</a:t>
            </a:r>
            <a:r>
              <a:rPr lang="en-US" sz="7000" dirty="0"/>
              <a:t>.) </a:t>
            </a:r>
          </a:p>
          <a:p>
            <a:pPr>
              <a:lnSpc>
                <a:spcPct val="120000"/>
              </a:lnSpc>
              <a:spcBef>
                <a:spcPts val="375"/>
              </a:spcBef>
            </a:pPr>
            <a:r>
              <a:rPr lang="en-US" sz="7000" dirty="0"/>
              <a:t>And only when brainstorming is tightly focused does it succeed (Keeney. 2012).</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Logical Extrapolation</a:t>
            </a:r>
          </a:p>
        </p:txBody>
      </p:sp>
      <p:sp>
        <p:nvSpPr>
          <p:cNvPr id="7" name="Content Placeholder 6"/>
          <p:cNvSpPr>
            <a:spLocks noGrp="1"/>
          </p:cNvSpPr>
          <p:nvPr>
            <p:ph idx="13"/>
          </p:nvPr>
        </p:nvSpPr>
        <p:spPr>
          <a:xfrm>
            <a:off x="800100" y="1073909"/>
            <a:ext cx="7543800" cy="3200400"/>
          </a:xfrm>
        </p:spPr>
        <p:txBody>
          <a:bodyPr>
            <a:normAutofit fontScale="25000" lnSpcReduction="20000"/>
          </a:bodyPr>
          <a:lstStyle/>
          <a:p>
            <a:pPr>
              <a:lnSpc>
                <a:spcPct val="120000"/>
              </a:lnSpc>
              <a:spcBef>
                <a:spcPts val="375"/>
              </a:spcBef>
              <a:buNone/>
            </a:pPr>
            <a:r>
              <a:rPr lang="en-US" sz="7000" dirty="0"/>
              <a:t>Now apply this to:</a:t>
            </a:r>
          </a:p>
          <a:p>
            <a:pPr>
              <a:lnSpc>
                <a:spcPct val="120000"/>
              </a:lnSpc>
              <a:spcBef>
                <a:spcPts val="375"/>
              </a:spcBef>
            </a:pPr>
            <a:r>
              <a:rPr lang="en-US" sz="6000" dirty="0"/>
              <a:t>Politics</a:t>
            </a:r>
          </a:p>
          <a:p>
            <a:pPr>
              <a:lnSpc>
                <a:spcPct val="120000"/>
              </a:lnSpc>
              <a:spcBef>
                <a:spcPts val="375"/>
              </a:spcBef>
            </a:pPr>
            <a:r>
              <a:rPr lang="en-US" sz="6000" dirty="0"/>
              <a:t>History</a:t>
            </a:r>
          </a:p>
          <a:p>
            <a:pPr>
              <a:lnSpc>
                <a:spcPct val="120000"/>
              </a:lnSpc>
              <a:spcBef>
                <a:spcPts val="375"/>
              </a:spcBef>
            </a:pPr>
            <a:r>
              <a:rPr lang="en-US" sz="6000" dirty="0"/>
              <a:t>Languages</a:t>
            </a:r>
          </a:p>
          <a:p>
            <a:pPr>
              <a:lnSpc>
                <a:spcPct val="120000"/>
              </a:lnSpc>
              <a:spcBef>
                <a:spcPts val="375"/>
              </a:spcBef>
            </a:pPr>
            <a:r>
              <a:rPr lang="en-US" sz="6000" dirty="0"/>
              <a:t>Weather</a:t>
            </a:r>
          </a:p>
          <a:p>
            <a:pPr>
              <a:lnSpc>
                <a:spcPct val="120000"/>
              </a:lnSpc>
              <a:spcBef>
                <a:spcPts val="375"/>
              </a:spcBef>
            </a:pPr>
            <a:r>
              <a:rPr lang="en-US" sz="6000" dirty="0"/>
              <a:t>The climate</a:t>
            </a:r>
          </a:p>
          <a:p>
            <a:pPr>
              <a:lnSpc>
                <a:spcPct val="120000"/>
              </a:lnSpc>
              <a:spcBef>
                <a:spcPts val="375"/>
              </a:spcBef>
            </a:pPr>
            <a:r>
              <a:rPr lang="en-US" sz="6000" dirty="0"/>
              <a:t>Biomes</a:t>
            </a:r>
          </a:p>
          <a:p>
            <a:pPr>
              <a:lnSpc>
                <a:spcPct val="120000"/>
              </a:lnSpc>
              <a:spcBef>
                <a:spcPts val="375"/>
              </a:spcBef>
            </a:pPr>
            <a:r>
              <a:rPr lang="en-US" sz="6000" dirty="0"/>
              <a:t>Religions</a:t>
            </a:r>
          </a:p>
          <a:p>
            <a:pPr>
              <a:lnSpc>
                <a:spcPct val="120000"/>
              </a:lnSpc>
              <a:spcBef>
                <a:spcPts val="375"/>
              </a:spcBef>
            </a:pPr>
            <a:r>
              <a:rPr lang="en-US" sz="6000" dirty="0"/>
              <a:t>Geomorphology </a:t>
            </a:r>
          </a:p>
          <a:p>
            <a:pPr>
              <a:lnSpc>
                <a:spcPct val="120000"/>
              </a:lnSpc>
              <a:spcBef>
                <a:spcPts val="375"/>
              </a:spcBef>
            </a:pPr>
            <a:r>
              <a:rPr lang="en-US" sz="6000" dirty="0"/>
              <a:t>The world’s physical systems</a:t>
            </a:r>
          </a:p>
          <a:p>
            <a:pPr>
              <a:lnSpc>
                <a:spcPct val="120000"/>
              </a:lnSpc>
              <a:spcBef>
                <a:spcPts val="375"/>
              </a:spcBef>
            </a:pPr>
            <a:r>
              <a:rPr lang="en-US" sz="6000" dirty="0"/>
              <a:t>The planetary system </a:t>
            </a:r>
          </a:p>
          <a:p>
            <a:pPr>
              <a:lnSpc>
                <a:spcPct val="120000"/>
              </a:lnSpc>
              <a:spcBef>
                <a:spcPts val="375"/>
              </a:spcBef>
            </a:pPr>
            <a:r>
              <a:rPr lang="en-US" sz="6000" dirty="0"/>
              <a:t>And so on</a:t>
            </a:r>
          </a:p>
          <a:p>
            <a:pPr>
              <a:lnSpc>
                <a:spcPct val="120000"/>
              </a:lnSpc>
              <a:spcBef>
                <a:spcPts val="375"/>
              </a:spcBef>
            </a:pPr>
            <a:endParaRPr lang="en-US" sz="7000" dirty="0"/>
          </a:p>
          <a:p>
            <a:pPr>
              <a:lnSpc>
                <a:spcPct val="120000"/>
              </a:lnSpc>
              <a:spcBef>
                <a:spcPts val="375"/>
              </a:spcBef>
            </a:pPr>
            <a:endParaRPr lang="en-US" sz="7000" dirty="0"/>
          </a:p>
          <a:p>
            <a:endParaRPr lang="en-US" dirty="0"/>
          </a:p>
        </p:txBody>
      </p:sp>
    </p:spTree>
    <p:extLst>
      <p:ext uri="{BB962C8B-B14F-4D97-AF65-F5344CB8AC3E}">
        <p14:creationId xmlns:p14="http://schemas.microsoft.com/office/powerpoint/2010/main" val="182158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the Kipling Questions</a:t>
            </a:r>
          </a:p>
        </p:txBody>
      </p:sp>
      <p:sp>
        <p:nvSpPr>
          <p:cNvPr id="3" name="Content Placeholder 2"/>
          <p:cNvSpPr>
            <a:spLocks noGrp="1"/>
          </p:cNvSpPr>
          <p:nvPr>
            <p:ph idx="13"/>
          </p:nvPr>
        </p:nvSpPr>
        <p:spPr/>
        <p:txBody>
          <a:bodyPr/>
          <a:lstStyle/>
          <a:p>
            <a:pPr marL="0" indent="0">
              <a:buNone/>
            </a:pPr>
            <a:r>
              <a:rPr lang="en-US" dirty="0"/>
              <a:t>When fleshing out your Context remember:</a:t>
            </a:r>
          </a:p>
          <a:p>
            <a:endParaRPr lang="en-US" sz="1600" i="1" dirty="0"/>
          </a:p>
          <a:p>
            <a:endParaRPr lang="en-US" sz="1600" i="1" dirty="0"/>
          </a:p>
          <a:p>
            <a:endParaRPr lang="en-US" sz="1600" i="1" dirty="0"/>
          </a:p>
          <a:p>
            <a:r>
              <a:rPr lang="en-US" sz="1600" i="1" dirty="0"/>
              <a:t>I keep six honest serving men</a:t>
            </a:r>
            <a:br>
              <a:rPr lang="en-US" sz="1600" i="1" dirty="0"/>
            </a:br>
            <a:r>
              <a:rPr lang="en-US" sz="1600" i="1" dirty="0"/>
              <a:t>(They taught me all I knew);</a:t>
            </a:r>
            <a:br>
              <a:rPr lang="en-US" sz="1600" i="1" dirty="0"/>
            </a:br>
            <a:r>
              <a:rPr lang="en-US" sz="1600" i="1" dirty="0"/>
              <a:t>Their names are What and Why and When</a:t>
            </a:r>
            <a:br>
              <a:rPr lang="en-US" sz="1600" i="1" dirty="0"/>
            </a:br>
            <a:r>
              <a:rPr lang="en-US" sz="1600" i="1" dirty="0"/>
              <a:t>And How and Where and Who </a:t>
            </a:r>
          </a:p>
          <a:p>
            <a:pPr>
              <a:buNone/>
            </a:pPr>
            <a:r>
              <a:rPr lang="en-US" sz="1600" i="1" dirty="0"/>
              <a:t>	(Kipling 1902) </a:t>
            </a:r>
            <a:endParaRPr lang="en-US" sz="1600" dirty="0"/>
          </a:p>
          <a:p>
            <a:pPr>
              <a:buNone/>
            </a:pPr>
            <a:endParaRPr lang="en-US" dirty="0"/>
          </a:p>
        </p:txBody>
      </p:sp>
      <p:sp>
        <p:nvSpPr>
          <p:cNvPr id="4" name="TextBox 3"/>
          <p:cNvSpPr txBox="1"/>
          <p:nvPr/>
        </p:nvSpPr>
        <p:spPr>
          <a:xfrm>
            <a:off x="6274594" y="1297782"/>
            <a:ext cx="2619375" cy="3554819"/>
          </a:xfrm>
          <a:prstGeom prst="rect">
            <a:avLst/>
          </a:prstGeom>
          <a:noFill/>
        </p:spPr>
        <p:txBody>
          <a:bodyPr wrap="square" rtlCol="0">
            <a:spAutoFit/>
          </a:bodyPr>
          <a:lstStyle/>
          <a:p>
            <a:r>
              <a:rPr lang="en-US" sz="3750" b="1" dirty="0">
                <a:solidFill>
                  <a:srgbClr val="FFC000"/>
                </a:solidFill>
              </a:rPr>
              <a:t>What?</a:t>
            </a:r>
          </a:p>
          <a:p>
            <a:r>
              <a:rPr lang="en-US" sz="3750" b="1" dirty="0">
                <a:solidFill>
                  <a:srgbClr val="FFC000"/>
                </a:solidFill>
              </a:rPr>
              <a:t>Why?</a:t>
            </a:r>
          </a:p>
          <a:p>
            <a:r>
              <a:rPr lang="en-US" sz="3750" b="1" dirty="0">
                <a:solidFill>
                  <a:srgbClr val="FFC000"/>
                </a:solidFill>
              </a:rPr>
              <a:t>When?</a:t>
            </a:r>
          </a:p>
          <a:p>
            <a:r>
              <a:rPr lang="en-US" sz="3750" b="1" dirty="0">
                <a:solidFill>
                  <a:srgbClr val="FFC000"/>
                </a:solidFill>
              </a:rPr>
              <a:t>How?</a:t>
            </a:r>
          </a:p>
          <a:p>
            <a:r>
              <a:rPr lang="en-US" sz="3750" b="1" dirty="0">
                <a:solidFill>
                  <a:srgbClr val="FFC000"/>
                </a:solidFill>
              </a:rPr>
              <a:t>Where?</a:t>
            </a:r>
          </a:p>
          <a:p>
            <a:r>
              <a:rPr lang="en-US" sz="3750" b="1" dirty="0">
                <a:solidFill>
                  <a:srgbClr val="FFC000"/>
                </a:solidFill>
              </a:rPr>
              <a:t>Who?</a:t>
            </a:r>
          </a:p>
        </p:txBody>
      </p:sp>
    </p:spTree>
    <p:extLst>
      <p:ext uri="{BB962C8B-B14F-4D97-AF65-F5344CB8AC3E}">
        <p14:creationId xmlns:p14="http://schemas.microsoft.com/office/powerpoint/2010/main" val="93374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a:lstStyle/>
          <a:p>
            <a:pPr eaLnBrk="1" hangingPunct="1"/>
            <a:endParaRPr lang="en-US" dirty="0"/>
          </a:p>
        </p:txBody>
      </p:sp>
      <p:sp>
        <p:nvSpPr>
          <p:cNvPr id="5" name="Rectangle 3"/>
          <p:cNvSpPr>
            <a:spLocks noGrp="1"/>
          </p:cNvSpPr>
          <p:nvPr>
            <p:ph idx="13"/>
          </p:nvPr>
        </p:nvSpPr>
        <p:spPr/>
        <p:txBody>
          <a:bodyPr rtlCol="0">
            <a:normAutofit/>
          </a:bodyPr>
          <a:lstStyle/>
          <a:p>
            <a:endParaRPr lang="en-US" dirty="0"/>
          </a:p>
          <a:p>
            <a:r>
              <a:rPr lang="en-US" b="0" dirty="0">
                <a:solidFill>
                  <a:schemeClr val="bg2">
                    <a:lumMod val="50000"/>
                  </a:schemeClr>
                </a:solidFill>
              </a:rPr>
              <a:t>What is the game space? </a:t>
            </a:r>
          </a:p>
          <a:p>
            <a:r>
              <a:rPr lang="en-US" b="0" dirty="0">
                <a:solidFill>
                  <a:schemeClr val="bg2">
                    <a:lumMod val="50000"/>
                  </a:schemeClr>
                </a:solidFill>
              </a:rPr>
              <a:t>World Context</a:t>
            </a:r>
          </a:p>
          <a:p>
            <a:r>
              <a:rPr lang="en-US" dirty="0" err="1"/>
              <a:t>Gamespaces</a:t>
            </a:r>
            <a:r>
              <a:rPr lang="en-US" dirty="0"/>
              <a:t> and </a:t>
            </a:r>
            <a:r>
              <a:rPr lang="en-US" dirty="0" err="1"/>
              <a:t>GameMechanics</a:t>
            </a:r>
            <a:endParaRPr lang="en-US" dirty="0"/>
          </a:p>
          <a:p>
            <a:r>
              <a:rPr lang="en-US" b="0" dirty="0">
                <a:solidFill>
                  <a:schemeClr val="bg2">
                    <a:lumMod val="50000"/>
                  </a:schemeClr>
                </a:solidFill>
              </a:rPr>
              <a:t>Consistency</a:t>
            </a:r>
          </a:p>
        </p:txBody>
      </p:sp>
    </p:spTree>
    <p:extLst>
      <p:ext uri="{BB962C8B-B14F-4D97-AF65-F5344CB8AC3E}">
        <p14:creationId xmlns:p14="http://schemas.microsoft.com/office/powerpoint/2010/main" val="612693992"/>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A005-C873-4759-91BA-48E9FAC02A41}"/>
              </a:ext>
            </a:extLst>
          </p:cNvPr>
          <p:cNvSpPr>
            <a:spLocks noGrp="1"/>
          </p:cNvSpPr>
          <p:nvPr>
            <p:ph type="title"/>
          </p:nvPr>
        </p:nvSpPr>
        <p:spPr/>
        <p:txBody>
          <a:bodyPr/>
          <a:lstStyle/>
          <a:p>
            <a:r>
              <a:rPr lang="en-GB" dirty="0" err="1"/>
              <a:t>Gamespace</a:t>
            </a:r>
            <a:r>
              <a:rPr lang="en-GB" dirty="0"/>
              <a:t> Limits</a:t>
            </a:r>
          </a:p>
        </p:txBody>
      </p:sp>
      <p:sp>
        <p:nvSpPr>
          <p:cNvPr id="3" name="Content Placeholder 2">
            <a:extLst>
              <a:ext uri="{FF2B5EF4-FFF2-40B4-BE49-F238E27FC236}">
                <a16:creationId xmlns:a16="http://schemas.microsoft.com/office/drawing/2014/main" id="{FEE80E5B-FA29-4146-9012-010F68CD5496}"/>
              </a:ext>
            </a:extLst>
          </p:cNvPr>
          <p:cNvSpPr>
            <a:spLocks noGrp="1"/>
          </p:cNvSpPr>
          <p:nvPr>
            <p:ph idx="13"/>
          </p:nvPr>
        </p:nvSpPr>
        <p:spPr>
          <a:xfrm>
            <a:off x="800100" y="1292271"/>
            <a:ext cx="7543800" cy="3200400"/>
          </a:xfrm>
        </p:spPr>
        <p:txBody>
          <a:bodyPr/>
          <a:lstStyle/>
          <a:p>
            <a:r>
              <a:rPr lang="en-GB" dirty="0"/>
              <a:t>What are these limits of your </a:t>
            </a:r>
            <a:r>
              <a:rPr lang="en-GB" dirty="0" err="1"/>
              <a:t>worldspace</a:t>
            </a:r>
            <a:r>
              <a:rPr lang="en-GB" dirty="0"/>
              <a:t>?</a:t>
            </a:r>
          </a:p>
          <a:p>
            <a:pPr lvl="1"/>
            <a:r>
              <a:rPr lang="en-GB" b="1" dirty="0"/>
              <a:t>What agency do you have with the game world? </a:t>
            </a:r>
            <a:r>
              <a:rPr lang="en-GB" b="1" dirty="0" err="1"/>
              <a:t>E.g</a:t>
            </a:r>
            <a:r>
              <a:rPr lang="en-GB" b="1" dirty="0"/>
              <a:t>:</a:t>
            </a:r>
          </a:p>
          <a:p>
            <a:pPr lvl="2"/>
            <a:r>
              <a:rPr lang="en-GB" dirty="0"/>
              <a:t>Can you chop down trees? </a:t>
            </a:r>
          </a:p>
          <a:p>
            <a:pPr lvl="2"/>
            <a:r>
              <a:rPr lang="en-GB" dirty="0"/>
              <a:t>Do they stay chopped down?</a:t>
            </a:r>
          </a:p>
          <a:p>
            <a:pPr lvl="2"/>
            <a:r>
              <a:rPr lang="en-GB" dirty="0"/>
              <a:t>Can you do anything with the wood?</a:t>
            </a:r>
          </a:p>
          <a:p>
            <a:pPr lvl="2"/>
            <a:r>
              <a:rPr lang="en-GB" dirty="0"/>
              <a:t>Can you make chopsticks?</a:t>
            </a:r>
          </a:p>
          <a:p>
            <a:pPr lvl="2"/>
            <a:r>
              <a:rPr lang="en-GB" dirty="0"/>
              <a:t>Paper?</a:t>
            </a:r>
          </a:p>
          <a:p>
            <a:pPr lvl="1"/>
            <a:r>
              <a:rPr lang="en-GB" b="1" dirty="0"/>
              <a:t>Where does the simulation end and the emulation begin?</a:t>
            </a:r>
          </a:p>
          <a:p>
            <a:pPr marL="272755" lvl="1" indent="0">
              <a:buNone/>
            </a:pPr>
            <a:endParaRPr lang="en-GB" b="1" dirty="0"/>
          </a:p>
          <a:p>
            <a:pPr lvl="1"/>
            <a:endParaRPr lang="en-GB" b="1" dirty="0"/>
          </a:p>
        </p:txBody>
      </p:sp>
    </p:spTree>
    <p:extLst>
      <p:ext uri="{BB962C8B-B14F-4D97-AF65-F5344CB8AC3E}">
        <p14:creationId xmlns:p14="http://schemas.microsoft.com/office/powerpoint/2010/main" val="17516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9"/>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99"/>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99"/>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99"/>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99"/>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42DFFB-B8E6-4C60-826F-E0BD2774CD82}"/>
              </a:ext>
            </a:extLst>
          </p:cNvPr>
          <p:cNvSpPr>
            <a:spLocks noGrp="1"/>
          </p:cNvSpPr>
          <p:nvPr>
            <p:ph type="title"/>
          </p:nvPr>
        </p:nvSpPr>
        <p:spPr/>
        <p:txBody>
          <a:bodyPr/>
          <a:lstStyle/>
          <a:p>
            <a:r>
              <a:rPr lang="en-US" dirty="0" err="1"/>
              <a:t>Gamespaces</a:t>
            </a:r>
            <a:r>
              <a:rPr lang="en-US" dirty="0"/>
              <a:t> and </a:t>
            </a:r>
            <a:r>
              <a:rPr lang="en-US" dirty="0" err="1"/>
              <a:t>GameMechanics</a:t>
            </a:r>
            <a:br>
              <a:rPr lang="en-US" dirty="0"/>
            </a:br>
            <a:endParaRPr lang="en-GB" dirty="0"/>
          </a:p>
        </p:txBody>
      </p:sp>
      <p:sp>
        <p:nvSpPr>
          <p:cNvPr id="5" name="Content Placeholder 4">
            <a:extLst>
              <a:ext uri="{FF2B5EF4-FFF2-40B4-BE49-F238E27FC236}">
                <a16:creationId xmlns:a16="http://schemas.microsoft.com/office/drawing/2014/main" id="{5083AFC5-78F2-4865-8F03-39F45A31316A}"/>
              </a:ext>
            </a:extLst>
          </p:cNvPr>
          <p:cNvSpPr>
            <a:spLocks noGrp="1"/>
          </p:cNvSpPr>
          <p:nvPr>
            <p:ph idx="13"/>
          </p:nvPr>
        </p:nvSpPr>
        <p:spPr/>
        <p:txBody>
          <a:bodyPr/>
          <a:lstStyle/>
          <a:p>
            <a:pPr marL="0" indent="0">
              <a:buNone/>
            </a:pPr>
            <a:r>
              <a:rPr lang="en-GB" dirty="0" err="1"/>
              <a:t>Gamespaces</a:t>
            </a:r>
            <a:r>
              <a:rPr lang="en-GB" dirty="0"/>
              <a:t> are not the real world.</a:t>
            </a:r>
          </a:p>
          <a:p>
            <a:pPr marL="0" indent="0">
              <a:buNone/>
            </a:pPr>
            <a:r>
              <a:rPr lang="en-GB" dirty="0"/>
              <a:t>You cannot just do what you want within a game.</a:t>
            </a:r>
          </a:p>
          <a:p>
            <a:pPr marL="0" indent="0">
              <a:buNone/>
            </a:pPr>
            <a:r>
              <a:rPr lang="en-GB" dirty="0"/>
              <a:t>You are restricted to a subset of options that the game allows.</a:t>
            </a:r>
          </a:p>
          <a:p>
            <a:pPr marL="0" indent="0">
              <a:buNone/>
            </a:pPr>
            <a:r>
              <a:rPr lang="en-GB" dirty="0"/>
              <a:t>Can you think of times when you were prevented from doing simple things in a game that should logically have been easy to do.</a:t>
            </a:r>
          </a:p>
        </p:txBody>
      </p:sp>
    </p:spTree>
    <p:extLst>
      <p:ext uri="{BB962C8B-B14F-4D97-AF65-F5344CB8AC3E}">
        <p14:creationId xmlns:p14="http://schemas.microsoft.com/office/powerpoint/2010/main" val="12755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8932E-990C-485C-8FC0-4DFC0389655D}"/>
              </a:ext>
            </a:extLst>
          </p:cNvPr>
          <p:cNvSpPr>
            <a:spLocks noGrp="1"/>
          </p:cNvSpPr>
          <p:nvPr>
            <p:ph type="title"/>
          </p:nvPr>
        </p:nvSpPr>
        <p:spPr/>
        <p:txBody>
          <a:bodyPr/>
          <a:lstStyle/>
          <a:p>
            <a:r>
              <a:rPr lang="en-GB" dirty="0"/>
              <a:t>How do we know what we can and can’t do?</a:t>
            </a:r>
          </a:p>
        </p:txBody>
      </p:sp>
      <p:sp>
        <p:nvSpPr>
          <p:cNvPr id="3" name="Content Placeholder 2">
            <a:extLst>
              <a:ext uri="{FF2B5EF4-FFF2-40B4-BE49-F238E27FC236}">
                <a16:creationId xmlns:a16="http://schemas.microsoft.com/office/drawing/2014/main" id="{9DD6F2F5-27C7-4289-B06D-A203B353FB70}"/>
              </a:ext>
            </a:extLst>
          </p:cNvPr>
          <p:cNvSpPr>
            <a:spLocks noGrp="1"/>
          </p:cNvSpPr>
          <p:nvPr>
            <p:ph idx="13"/>
          </p:nvPr>
        </p:nvSpPr>
        <p:spPr/>
        <p:txBody>
          <a:bodyPr/>
          <a:lstStyle/>
          <a:p>
            <a:pPr marL="0" indent="0">
              <a:buNone/>
            </a:pPr>
            <a:r>
              <a:rPr lang="en-GB" dirty="0"/>
              <a:t>We quickly learn what is possible and impossible in a game environment.</a:t>
            </a:r>
          </a:p>
          <a:p>
            <a:r>
              <a:rPr lang="en-GB" dirty="0"/>
              <a:t>It’s hard to know how we learnt all the rules for a game genre – but it’s clear we expect a set of rules for each game genre.</a:t>
            </a:r>
          </a:p>
          <a:p>
            <a:r>
              <a:rPr lang="en-GB" dirty="0"/>
              <a:t>We are surprised when we find a game that offers something more.</a:t>
            </a:r>
          </a:p>
          <a:p>
            <a:r>
              <a:rPr lang="en-GB" dirty="0"/>
              <a:t>Or something less.</a:t>
            </a:r>
          </a:p>
          <a:p>
            <a:pPr marL="0" indent="0">
              <a:buNone/>
            </a:pPr>
            <a:endParaRPr lang="en-GB" dirty="0"/>
          </a:p>
        </p:txBody>
      </p:sp>
    </p:spTree>
    <p:extLst>
      <p:ext uri="{BB962C8B-B14F-4D97-AF65-F5344CB8AC3E}">
        <p14:creationId xmlns:p14="http://schemas.microsoft.com/office/powerpoint/2010/main" val="388896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ac-Man_(MAME).png"/>
          <p:cNvPicPr>
            <a:picLocks noChangeAspect="1"/>
          </p:cNvPicPr>
          <p:nvPr/>
        </p:nvPicPr>
        <p:blipFill>
          <a:blip r:embed="rId2" cstate="print"/>
          <a:stretch>
            <a:fillRect/>
          </a:stretch>
        </p:blipFill>
        <p:spPr>
          <a:xfrm>
            <a:off x="4415950" y="-10045"/>
            <a:ext cx="4309533" cy="5153545"/>
          </a:xfrm>
          <a:prstGeom prst="rect">
            <a:avLst/>
          </a:prstGeom>
        </p:spPr>
      </p:pic>
      <p:sp>
        <p:nvSpPr>
          <p:cNvPr id="2" name="Title 1">
            <a:extLst>
              <a:ext uri="{FF2B5EF4-FFF2-40B4-BE49-F238E27FC236}">
                <a16:creationId xmlns:a16="http://schemas.microsoft.com/office/drawing/2014/main" id="{73B7FA73-87B4-4918-8EF3-E8C6E590CD0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F471361-B863-4F7A-9814-B50E9F2DD594}"/>
              </a:ext>
            </a:extLst>
          </p:cNvPr>
          <p:cNvSpPr>
            <a:spLocks noGrp="1"/>
          </p:cNvSpPr>
          <p:nvPr>
            <p:ph idx="13"/>
          </p:nvPr>
        </p:nvSpPr>
        <p:spPr/>
        <p:txBody>
          <a:bodyPr/>
          <a:lstStyle/>
          <a:p>
            <a:endParaRPr lang="en-GB" dirty="0"/>
          </a:p>
        </p:txBody>
      </p:sp>
      <p:sp>
        <p:nvSpPr>
          <p:cNvPr id="5" name="Content Placeholder 2">
            <a:extLst>
              <a:ext uri="{FF2B5EF4-FFF2-40B4-BE49-F238E27FC236}">
                <a16:creationId xmlns:a16="http://schemas.microsoft.com/office/drawing/2014/main" id="{0BEB2B69-F7B1-470D-AD1E-46695564CC5C}"/>
              </a:ext>
            </a:extLst>
          </p:cNvPr>
          <p:cNvSpPr txBox="1">
            <a:spLocks/>
          </p:cNvSpPr>
          <p:nvPr/>
        </p:nvSpPr>
        <p:spPr>
          <a:xfrm>
            <a:off x="952500" y="1581151"/>
            <a:ext cx="2828192" cy="3200400"/>
          </a:xfrm>
          <a:prstGeom prst="rect">
            <a:avLst/>
          </a:prstGeom>
        </p:spPr>
        <p:txBody>
          <a:bodyPr lIns="57150" tIns="28575" rIns="57150" bIns="28575"/>
          <a:lstStyle>
            <a:lvl1pPr marL="285750" indent="-285750" algn="l" defTabSz="779298" rtl="0" eaLnBrk="1" latinLnBrk="0" hangingPunct="1">
              <a:lnSpc>
                <a:spcPct val="90000"/>
              </a:lnSpc>
              <a:spcBef>
                <a:spcPts val="1534"/>
              </a:spcBef>
              <a:buClr>
                <a:schemeClr val="bg1"/>
              </a:buClr>
              <a:buSzPct val="90000"/>
              <a:buFont typeface="Wingdings" panose="05000000000000000000" pitchFamily="2" charset="2"/>
              <a:buChar char=""/>
              <a:defRPr sz="2100" b="1" i="0" kern="1200" baseline="0">
                <a:solidFill>
                  <a:schemeClr val="bg1"/>
                </a:solidFill>
                <a:latin typeface="+mn-lt"/>
                <a:ea typeface="+mn-ea"/>
                <a:cs typeface="+mn-cs"/>
              </a:defRPr>
            </a:lvl1pPr>
            <a:lvl2pPr marL="467579" indent="-194824" algn="l" defTabSz="779298" rtl="0" eaLnBrk="1" latinLnBrk="0" hangingPunct="1">
              <a:lnSpc>
                <a:spcPct val="90000"/>
              </a:lnSpc>
              <a:spcBef>
                <a:spcPts val="1023"/>
              </a:spcBef>
              <a:buClr>
                <a:schemeClr val="bg1"/>
              </a:buClr>
              <a:buSzPct val="120000"/>
              <a:buFont typeface="Arial" pitchFamily="34" charset="0"/>
              <a:buChar char="•"/>
              <a:defRPr sz="1700" kern="1200" baseline="0">
                <a:solidFill>
                  <a:schemeClr val="bg1"/>
                </a:solidFill>
                <a:latin typeface="+mn-lt"/>
                <a:ea typeface="+mn-ea"/>
                <a:cs typeface="+mn-cs"/>
              </a:defRPr>
            </a:lvl2pPr>
            <a:lvl3pPr marL="701368" indent="-194824" algn="l" defTabSz="779298" rtl="0" eaLnBrk="1" latinLnBrk="0" hangingPunct="1">
              <a:lnSpc>
                <a:spcPct val="90000"/>
              </a:lnSpc>
              <a:spcBef>
                <a:spcPts val="682"/>
              </a:spcBef>
              <a:buClr>
                <a:schemeClr val="bg1"/>
              </a:buClr>
              <a:buSzPct val="120000"/>
              <a:buFont typeface="Arial" pitchFamily="34" charset="0"/>
              <a:buChar char="•"/>
              <a:defRPr sz="1600" kern="1200" baseline="0">
                <a:solidFill>
                  <a:schemeClr val="bg1"/>
                </a:solidFill>
                <a:latin typeface="+mn-lt"/>
                <a:ea typeface="+mn-ea"/>
                <a:cs typeface="+mn-cs"/>
              </a:defRPr>
            </a:lvl3pPr>
            <a:lvl4pPr marL="935157" indent="-155859" algn="l" defTabSz="779298" rtl="0" eaLnBrk="1" latinLnBrk="0" hangingPunct="1">
              <a:lnSpc>
                <a:spcPct val="90000"/>
              </a:lnSpc>
              <a:spcBef>
                <a:spcPts val="682"/>
              </a:spcBef>
              <a:buClr>
                <a:schemeClr val="bg1"/>
              </a:buClr>
              <a:buSzPct val="120000"/>
              <a:buFont typeface="Arial" pitchFamily="34" charset="0"/>
              <a:buChar char="•"/>
              <a:defRPr sz="1400" kern="1200" baseline="0">
                <a:solidFill>
                  <a:schemeClr val="bg1"/>
                </a:solidFill>
                <a:latin typeface="+mn-lt"/>
                <a:ea typeface="+mn-ea"/>
                <a:cs typeface="+mn-cs"/>
              </a:defRPr>
            </a:lvl4pPr>
            <a:lvl5pPr marL="1129981" indent="-116894" algn="l" defTabSz="779298" rtl="0" eaLnBrk="1" latinLnBrk="0" hangingPunct="1">
              <a:lnSpc>
                <a:spcPct val="90000"/>
              </a:lnSpc>
              <a:spcBef>
                <a:spcPts val="511"/>
              </a:spcBef>
              <a:buClr>
                <a:schemeClr val="bg1"/>
              </a:buClr>
              <a:buSzPct val="120000"/>
              <a:buFont typeface="Arial" pitchFamily="34" charset="0"/>
              <a:buChar char="•"/>
              <a:defRPr sz="1200" kern="1200" baseline="0">
                <a:solidFill>
                  <a:schemeClr val="bg1"/>
                </a:solidFill>
                <a:latin typeface="+mn-lt"/>
                <a:ea typeface="+mn-ea"/>
                <a:cs typeface="+mn-cs"/>
              </a:defRPr>
            </a:lvl5pPr>
            <a:lvl6pPr marL="1324806" indent="-116894" algn="l" defTabSz="779298" rtl="0" eaLnBrk="1" latinLnBrk="0" hangingPunct="1">
              <a:lnSpc>
                <a:spcPct val="90000"/>
              </a:lnSpc>
              <a:spcBef>
                <a:spcPts val="511"/>
              </a:spcBef>
              <a:buClr>
                <a:schemeClr val="accent5"/>
              </a:buClr>
              <a:buSzPct val="90000"/>
              <a:buFont typeface="Arial" pitchFamily="34" charset="0"/>
              <a:buChar char="•"/>
              <a:defRPr sz="1200" kern="1200">
                <a:solidFill>
                  <a:schemeClr val="tx1"/>
                </a:solidFill>
                <a:latin typeface="+mn-lt"/>
                <a:ea typeface="+mn-ea"/>
                <a:cs typeface="+mn-cs"/>
              </a:defRPr>
            </a:lvl6pPr>
            <a:lvl7pPr marL="1519630" indent="-116894" algn="l" defTabSz="779298" rtl="0" eaLnBrk="1" latinLnBrk="0" hangingPunct="1">
              <a:lnSpc>
                <a:spcPct val="90000"/>
              </a:lnSpc>
              <a:spcBef>
                <a:spcPts val="511"/>
              </a:spcBef>
              <a:buClr>
                <a:schemeClr val="accent5"/>
              </a:buClr>
              <a:buSzPct val="90000"/>
              <a:buFont typeface="Arial" pitchFamily="34" charset="0"/>
              <a:buChar char="•"/>
              <a:defRPr sz="1200" kern="1200">
                <a:solidFill>
                  <a:schemeClr val="tx1"/>
                </a:solidFill>
                <a:latin typeface="+mn-lt"/>
                <a:ea typeface="+mn-ea"/>
                <a:cs typeface="+mn-cs"/>
              </a:defRPr>
            </a:lvl7pPr>
            <a:lvl8pPr marL="1714454" indent="-116894" algn="l" defTabSz="779298" rtl="0" eaLnBrk="1" latinLnBrk="0" hangingPunct="1">
              <a:lnSpc>
                <a:spcPct val="90000"/>
              </a:lnSpc>
              <a:spcBef>
                <a:spcPts val="511"/>
              </a:spcBef>
              <a:buClr>
                <a:schemeClr val="accent5"/>
              </a:buClr>
              <a:buSzPct val="90000"/>
              <a:buFont typeface="Arial" pitchFamily="34" charset="0"/>
              <a:buChar char="•"/>
              <a:defRPr sz="1200" kern="1200">
                <a:solidFill>
                  <a:schemeClr val="tx1"/>
                </a:solidFill>
                <a:latin typeface="+mn-lt"/>
                <a:ea typeface="+mn-ea"/>
                <a:cs typeface="+mn-cs"/>
              </a:defRPr>
            </a:lvl8pPr>
            <a:lvl9pPr marL="1909279" indent="-116894" algn="l" defTabSz="779298" rtl="0" eaLnBrk="1" latinLnBrk="0" hangingPunct="1">
              <a:lnSpc>
                <a:spcPct val="90000"/>
              </a:lnSpc>
              <a:spcBef>
                <a:spcPts val="511"/>
              </a:spcBef>
              <a:buClr>
                <a:schemeClr val="accent5"/>
              </a:buClr>
              <a:buSzPct val="90000"/>
              <a:buFont typeface="Arial"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t>Lets look at an example of how the </a:t>
            </a:r>
            <a:r>
              <a:rPr lang="en-GB" dirty="0" err="1"/>
              <a:t>playspace</a:t>
            </a:r>
            <a:r>
              <a:rPr lang="en-GB" dirty="0"/>
              <a:t> is used in conjunction with game mechanics.</a:t>
            </a:r>
          </a:p>
          <a:p>
            <a:pPr marL="0" indent="0">
              <a:buFont typeface="Wingdings" panose="05000000000000000000" pitchFamily="2" charset="2"/>
              <a:buNone/>
            </a:pPr>
            <a:endParaRPr lang="en-GB" dirty="0"/>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kimedia Commons // Caitlin Schneider"/>
          <p:cNvPicPr>
            <a:picLocks noChangeAspect="1" noChangeArrowheads="1"/>
          </p:cNvPicPr>
          <p:nvPr/>
        </p:nvPicPr>
        <p:blipFill rotWithShape="1">
          <a:blip r:embed="rId2" cstate="print"/>
          <a:srcRect l="-96" t="28292" r="96" b="26230"/>
          <a:stretch/>
        </p:blipFill>
        <p:spPr bwMode="auto">
          <a:xfrm>
            <a:off x="0" y="-149470"/>
            <a:ext cx="9144000" cy="2793878"/>
          </a:xfrm>
          <a:prstGeom prst="rect">
            <a:avLst/>
          </a:prstGeom>
          <a:noFill/>
        </p:spPr>
      </p:pic>
      <p:sp>
        <p:nvSpPr>
          <p:cNvPr id="5" name="TextBox 4"/>
          <p:cNvSpPr txBox="1"/>
          <p:nvPr/>
        </p:nvSpPr>
        <p:spPr>
          <a:xfrm>
            <a:off x="544734" y="166604"/>
            <a:ext cx="8054533" cy="515526"/>
          </a:xfrm>
          <a:prstGeom prst="rect">
            <a:avLst/>
          </a:prstGeom>
          <a:noFill/>
        </p:spPr>
        <p:txBody>
          <a:bodyPr wrap="square" rtlCol="0">
            <a:spAutoFit/>
          </a:bodyPr>
          <a:lstStyle/>
          <a:p>
            <a:r>
              <a:rPr lang="en-US" sz="2750" dirty="0">
                <a:solidFill>
                  <a:schemeClr val="bg1"/>
                </a:solidFill>
              </a:rPr>
              <a:t>Each Ghost has it’s own set of movements</a:t>
            </a:r>
          </a:p>
        </p:txBody>
      </p:sp>
      <p:sp>
        <p:nvSpPr>
          <p:cNvPr id="6" name="TextBox 5"/>
          <p:cNvSpPr txBox="1"/>
          <p:nvPr/>
        </p:nvSpPr>
        <p:spPr>
          <a:xfrm>
            <a:off x="4499658" y="4658810"/>
            <a:ext cx="4521361" cy="400110"/>
          </a:xfrm>
          <a:prstGeom prst="rect">
            <a:avLst/>
          </a:prstGeom>
          <a:noFill/>
        </p:spPr>
        <p:txBody>
          <a:bodyPr wrap="square" rtlCol="0">
            <a:spAutoFit/>
          </a:bodyPr>
          <a:lstStyle/>
          <a:p>
            <a:r>
              <a:rPr lang="en-US" sz="1000" dirty="0" err="1">
                <a:solidFill>
                  <a:schemeClr val="bg1"/>
                </a:solidFill>
              </a:rPr>
              <a:t>Lambie</a:t>
            </a:r>
            <a:r>
              <a:rPr lang="en-US" sz="1000" dirty="0">
                <a:solidFill>
                  <a:schemeClr val="bg1"/>
                </a:solidFill>
              </a:rPr>
              <a:t> (2017 )http://mentalfloss.com/article/90874/your-pac-man-game-learning-different-strategies-each-ghost</a:t>
            </a:r>
          </a:p>
        </p:txBody>
      </p:sp>
      <p:sp>
        <p:nvSpPr>
          <p:cNvPr id="2" name="Title 1">
            <a:extLst>
              <a:ext uri="{FF2B5EF4-FFF2-40B4-BE49-F238E27FC236}">
                <a16:creationId xmlns:a16="http://schemas.microsoft.com/office/drawing/2014/main" id="{BA5A8815-6DA8-4384-9B1D-00C9723B205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1DAFFC0-B518-4A6B-996A-6566060EE723}"/>
              </a:ext>
            </a:extLst>
          </p:cNvPr>
          <p:cNvSpPr>
            <a:spLocks noGrp="1"/>
          </p:cNvSpPr>
          <p:nvPr>
            <p:ph idx="13"/>
          </p:nvPr>
        </p:nvSpPr>
        <p:spPr>
          <a:xfrm>
            <a:off x="800100" y="2198077"/>
            <a:ext cx="7543800" cy="2431074"/>
          </a:xfrm>
        </p:spPr>
        <p:txBody>
          <a:bodyPr/>
          <a:lstStyle/>
          <a:p>
            <a:pPr marL="0" indent="0">
              <a:buNone/>
            </a:pPr>
            <a:r>
              <a:rPr lang="en-GB" dirty="0"/>
              <a:t>Do the ghosts move the same way?</a:t>
            </a:r>
          </a:p>
        </p:txBody>
      </p:sp>
    </p:spTree>
    <p:extLst>
      <p:ext uri="{BB962C8B-B14F-4D97-AF65-F5344CB8AC3E}">
        <p14:creationId xmlns:p14="http://schemas.microsoft.com/office/powerpoint/2010/main" val="326645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A77C5-8B03-4C44-9A7B-28D9870F97EE}"/>
              </a:ext>
            </a:extLst>
          </p:cNvPr>
          <p:cNvSpPr>
            <a:spLocks noGrp="1"/>
          </p:cNvSpPr>
          <p:nvPr>
            <p:ph type="title"/>
          </p:nvPr>
        </p:nvSpPr>
        <p:spPr/>
        <p:txBody>
          <a:bodyPr/>
          <a:lstStyle/>
          <a:p>
            <a:r>
              <a:rPr lang="en-US" dirty="0"/>
              <a:t>What is the game space? </a:t>
            </a:r>
            <a:br>
              <a:rPr lang="en-US" dirty="0"/>
            </a:br>
            <a:endParaRPr lang="en-GB" dirty="0"/>
          </a:p>
        </p:txBody>
      </p:sp>
      <p:sp>
        <p:nvSpPr>
          <p:cNvPr id="3" name="Content Placeholder 2">
            <a:extLst>
              <a:ext uri="{FF2B5EF4-FFF2-40B4-BE49-F238E27FC236}">
                <a16:creationId xmlns:a16="http://schemas.microsoft.com/office/drawing/2014/main" id="{CD3F0A93-E63F-4079-A0BE-69127418832E}"/>
              </a:ext>
            </a:extLst>
          </p:cNvPr>
          <p:cNvSpPr>
            <a:spLocks noGrp="1"/>
          </p:cNvSpPr>
          <p:nvPr>
            <p:ph idx="13"/>
          </p:nvPr>
        </p:nvSpPr>
        <p:spPr>
          <a:xfrm>
            <a:off x="517998" y="1389840"/>
            <a:ext cx="8257511" cy="3619904"/>
          </a:xfrm>
        </p:spPr>
        <p:txBody>
          <a:bodyPr/>
          <a:lstStyle/>
          <a:p>
            <a:r>
              <a:rPr lang="en-GB" sz="1800" b="0" dirty="0"/>
              <a:t>The virtual space within which a video game takes place.</a:t>
            </a:r>
          </a:p>
          <a:p>
            <a:r>
              <a:rPr lang="en-GB" sz="1800" b="0" dirty="0"/>
              <a:t>The environment in which the ‘gameplay’ occurs. </a:t>
            </a:r>
          </a:p>
          <a:p>
            <a:r>
              <a:rPr lang="en-GB" sz="1800" b="0" dirty="0"/>
              <a:t>Key to this are its features:</a:t>
            </a:r>
          </a:p>
          <a:p>
            <a:pPr lvl="1"/>
            <a:r>
              <a:rPr lang="en-GB" sz="1800" dirty="0"/>
              <a:t>Navigation and boundary – e.g. Single screen/scrolling/wraparound/etc</a:t>
            </a:r>
          </a:p>
          <a:p>
            <a:pPr lvl="1"/>
            <a:r>
              <a:rPr lang="en-GB" sz="1800" dirty="0"/>
              <a:t>Context – The setting.</a:t>
            </a:r>
          </a:p>
          <a:p>
            <a:pPr lvl="1"/>
            <a:r>
              <a:rPr lang="en-GB" sz="1800" dirty="0"/>
              <a:t>Influences/forces/mechanics e.g. Gravity.</a:t>
            </a:r>
          </a:p>
          <a:p>
            <a:pPr lvl="1"/>
            <a:r>
              <a:rPr lang="en-GB" sz="1800" dirty="0"/>
              <a:t>How information is presented – e.g. graphic style/audio feedback/game conventions and vocabulary.</a:t>
            </a:r>
          </a:p>
        </p:txBody>
      </p:sp>
    </p:spTree>
    <p:extLst>
      <p:ext uri="{BB962C8B-B14F-4D97-AF65-F5344CB8AC3E}">
        <p14:creationId xmlns:p14="http://schemas.microsoft.com/office/powerpoint/2010/main" val="188663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9"/>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99"/>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99"/>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9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kimedia Commons // Caitlin Schneider"/>
          <p:cNvPicPr>
            <a:picLocks noChangeAspect="1" noChangeArrowheads="1"/>
          </p:cNvPicPr>
          <p:nvPr/>
        </p:nvPicPr>
        <p:blipFill rotWithShape="1">
          <a:blip r:embed="rId2" cstate="print"/>
          <a:srcRect l="-96" t="28292" r="96" b="26230"/>
          <a:stretch/>
        </p:blipFill>
        <p:spPr bwMode="auto">
          <a:xfrm>
            <a:off x="0" y="-149470"/>
            <a:ext cx="9144000" cy="2793878"/>
          </a:xfrm>
          <a:prstGeom prst="rect">
            <a:avLst/>
          </a:prstGeom>
          <a:noFill/>
        </p:spPr>
      </p:pic>
      <p:sp>
        <p:nvSpPr>
          <p:cNvPr id="2" name="Title 1">
            <a:extLst>
              <a:ext uri="{FF2B5EF4-FFF2-40B4-BE49-F238E27FC236}">
                <a16:creationId xmlns:a16="http://schemas.microsoft.com/office/drawing/2014/main" id="{840FEB5C-F366-4AD4-8BAF-EE5E1173AE61}"/>
              </a:ext>
            </a:extLst>
          </p:cNvPr>
          <p:cNvSpPr>
            <a:spLocks noGrp="1"/>
          </p:cNvSpPr>
          <p:nvPr>
            <p:ph type="title"/>
          </p:nvPr>
        </p:nvSpPr>
        <p:spPr/>
        <p:txBody>
          <a:bodyPr/>
          <a:lstStyle/>
          <a:p>
            <a:endParaRPr lang="en-GB"/>
          </a:p>
        </p:txBody>
      </p:sp>
      <p:sp>
        <p:nvSpPr>
          <p:cNvPr id="3" name="Content Placeholder 2"/>
          <p:cNvSpPr>
            <a:spLocks noGrp="1"/>
          </p:cNvSpPr>
          <p:nvPr>
            <p:ph idx="13"/>
          </p:nvPr>
        </p:nvSpPr>
        <p:spPr>
          <a:xfrm>
            <a:off x="800100" y="2051409"/>
            <a:ext cx="7543800" cy="3200400"/>
          </a:xfrm>
        </p:spPr>
        <p:txBody>
          <a:bodyPr>
            <a:normAutofit fontScale="77500" lnSpcReduction="20000"/>
          </a:bodyPr>
          <a:lstStyle/>
          <a:p>
            <a:pPr marL="0" indent="0">
              <a:lnSpc>
                <a:spcPct val="120000"/>
              </a:lnSpc>
              <a:buNone/>
            </a:pPr>
            <a:r>
              <a:rPr lang="en-GB" sz="2188" dirty="0">
                <a:solidFill>
                  <a:schemeClr val="bg1"/>
                </a:solidFill>
              </a:rPr>
              <a:t>In chase mode, </a:t>
            </a:r>
            <a:r>
              <a:rPr lang="en-GB" sz="2188" dirty="0" err="1">
                <a:solidFill>
                  <a:schemeClr val="bg1"/>
                </a:solidFill>
              </a:rPr>
              <a:t>Blinky’s</a:t>
            </a:r>
            <a:r>
              <a:rPr lang="en-GB" sz="2188" dirty="0">
                <a:solidFill>
                  <a:schemeClr val="bg1"/>
                </a:solidFill>
              </a:rPr>
              <a:t> target is Pac-Man, and the ghost will hunt the player constantly until its pattern switches to scatter mode, when it heads back to its corner of the maze. There is, however a bit of a twist: when there are 20 dots left in the maze (increasing at higher levels), </a:t>
            </a:r>
            <a:r>
              <a:rPr lang="en-GB" sz="2188" dirty="0" err="1">
                <a:solidFill>
                  <a:schemeClr val="bg1"/>
                </a:solidFill>
              </a:rPr>
              <a:t>Blinky’s</a:t>
            </a:r>
            <a:r>
              <a:rPr lang="en-GB" sz="2188" dirty="0">
                <a:solidFill>
                  <a:schemeClr val="bg1"/>
                </a:solidFill>
              </a:rPr>
              <a:t> speed will increase slightly. Its speed will increase yet again when there are 10 dots left. At these points, </a:t>
            </a:r>
            <a:r>
              <a:rPr lang="en-GB" sz="2188" dirty="0" err="1">
                <a:solidFill>
                  <a:schemeClr val="bg1"/>
                </a:solidFill>
              </a:rPr>
              <a:t>Blinky’s</a:t>
            </a:r>
            <a:r>
              <a:rPr lang="en-GB" sz="2188" dirty="0">
                <a:solidFill>
                  <a:schemeClr val="bg1"/>
                </a:solidFill>
              </a:rPr>
              <a:t> </a:t>
            </a:r>
            <a:r>
              <a:rPr lang="en-GB" sz="2188" dirty="0" err="1">
                <a:solidFill>
                  <a:schemeClr val="bg1"/>
                </a:solidFill>
              </a:rPr>
              <a:t>behavior</a:t>
            </a:r>
            <a:r>
              <a:rPr lang="en-GB" sz="2188" dirty="0">
                <a:solidFill>
                  <a:schemeClr val="bg1"/>
                </a:solidFill>
              </a:rPr>
              <a:t> in scatter mode will also change; instead of moving back to its corner at the top right of the maze, it will continue to chase Pac-Man. This behaviour makes </a:t>
            </a:r>
            <a:r>
              <a:rPr lang="en-GB" sz="2188" dirty="0" err="1">
                <a:solidFill>
                  <a:schemeClr val="bg1"/>
                </a:solidFill>
              </a:rPr>
              <a:t>Blinky</a:t>
            </a:r>
            <a:r>
              <a:rPr lang="en-GB" sz="2188" dirty="0">
                <a:solidFill>
                  <a:schemeClr val="bg1"/>
                </a:solidFill>
              </a:rPr>
              <a:t> the most fearsome character in the game, since it’ll only switch back to its less speedy, persistent state once the player’s either eaten all the dots or lost a life</a:t>
            </a:r>
            <a:r>
              <a:rPr lang="en-GB" dirty="0">
                <a:solidFill>
                  <a:schemeClr val="bg1"/>
                </a:solidFill>
              </a:rPr>
              <a:t>.</a:t>
            </a:r>
            <a:endParaRPr lang="en-US" dirty="0">
              <a:solidFill>
                <a:schemeClr val="bg1"/>
              </a:solidFill>
            </a:endParaRPr>
          </a:p>
        </p:txBody>
      </p:sp>
      <p:sp>
        <p:nvSpPr>
          <p:cNvPr id="5" name="TextBox 4"/>
          <p:cNvSpPr txBox="1"/>
          <p:nvPr/>
        </p:nvSpPr>
        <p:spPr>
          <a:xfrm>
            <a:off x="544734" y="166604"/>
            <a:ext cx="8054533" cy="515526"/>
          </a:xfrm>
          <a:prstGeom prst="rect">
            <a:avLst/>
          </a:prstGeom>
          <a:noFill/>
        </p:spPr>
        <p:txBody>
          <a:bodyPr wrap="square" rtlCol="0">
            <a:spAutoFit/>
          </a:bodyPr>
          <a:lstStyle/>
          <a:p>
            <a:r>
              <a:rPr lang="en-US" sz="2750" dirty="0">
                <a:solidFill>
                  <a:schemeClr val="bg1"/>
                </a:solidFill>
              </a:rPr>
              <a:t>Each Ghost has it’s own set of movements</a:t>
            </a:r>
          </a:p>
        </p:txBody>
      </p:sp>
      <p:sp>
        <p:nvSpPr>
          <p:cNvPr id="6" name="TextBox 5"/>
          <p:cNvSpPr txBox="1"/>
          <p:nvPr/>
        </p:nvSpPr>
        <p:spPr>
          <a:xfrm>
            <a:off x="4499658" y="4658810"/>
            <a:ext cx="4521361" cy="400110"/>
          </a:xfrm>
          <a:prstGeom prst="rect">
            <a:avLst/>
          </a:prstGeom>
          <a:noFill/>
        </p:spPr>
        <p:txBody>
          <a:bodyPr wrap="square" rtlCol="0">
            <a:spAutoFit/>
          </a:bodyPr>
          <a:lstStyle/>
          <a:p>
            <a:r>
              <a:rPr lang="en-US" sz="1000" dirty="0" err="1">
                <a:solidFill>
                  <a:schemeClr val="bg1"/>
                </a:solidFill>
              </a:rPr>
              <a:t>Lambie</a:t>
            </a:r>
            <a:r>
              <a:rPr lang="en-US" sz="1000" dirty="0">
                <a:solidFill>
                  <a:schemeClr val="bg1"/>
                </a:solidFill>
              </a:rPr>
              <a:t> (2017 )http://mentalfloss.com/article/90874/your-pac-man-game-learning-different-strategies-each-ghost</a:t>
            </a:r>
          </a:p>
        </p:txBody>
      </p:sp>
      <p:sp>
        <p:nvSpPr>
          <p:cNvPr id="4" name="Up Arrow 3"/>
          <p:cNvSpPr/>
          <p:nvPr/>
        </p:nvSpPr>
        <p:spPr>
          <a:xfrm>
            <a:off x="4317022" y="1608994"/>
            <a:ext cx="703385" cy="3253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kimedia Commons // Caitlin Schneider"/>
          <p:cNvPicPr>
            <a:picLocks noChangeAspect="1" noChangeArrowheads="1"/>
          </p:cNvPicPr>
          <p:nvPr/>
        </p:nvPicPr>
        <p:blipFill rotWithShape="1">
          <a:blip r:embed="rId2" cstate="print"/>
          <a:srcRect l="-96" t="28292" r="96" b="26230"/>
          <a:stretch/>
        </p:blipFill>
        <p:spPr bwMode="auto">
          <a:xfrm>
            <a:off x="0" y="-149470"/>
            <a:ext cx="9144000" cy="2793878"/>
          </a:xfrm>
          <a:prstGeom prst="rect">
            <a:avLst/>
          </a:prstGeom>
          <a:noFill/>
        </p:spPr>
      </p:pic>
      <p:sp>
        <p:nvSpPr>
          <p:cNvPr id="2" name="Title 1">
            <a:extLst>
              <a:ext uri="{FF2B5EF4-FFF2-40B4-BE49-F238E27FC236}">
                <a16:creationId xmlns:a16="http://schemas.microsoft.com/office/drawing/2014/main" id="{DCDF5DA6-4E3C-4901-AC96-083B7512F215}"/>
              </a:ext>
            </a:extLst>
          </p:cNvPr>
          <p:cNvSpPr>
            <a:spLocks noGrp="1"/>
          </p:cNvSpPr>
          <p:nvPr>
            <p:ph type="title"/>
          </p:nvPr>
        </p:nvSpPr>
        <p:spPr/>
        <p:txBody>
          <a:bodyPr/>
          <a:lstStyle/>
          <a:p>
            <a:endParaRPr lang="en-GB"/>
          </a:p>
        </p:txBody>
      </p:sp>
      <p:sp>
        <p:nvSpPr>
          <p:cNvPr id="3" name="Content Placeholder 2"/>
          <p:cNvSpPr>
            <a:spLocks noGrp="1"/>
          </p:cNvSpPr>
          <p:nvPr>
            <p:ph idx="13"/>
          </p:nvPr>
        </p:nvSpPr>
        <p:spPr>
          <a:xfrm>
            <a:off x="800100" y="2051409"/>
            <a:ext cx="7543800" cy="3200400"/>
          </a:xfrm>
        </p:spPr>
        <p:txBody>
          <a:bodyPr>
            <a:normAutofit fontScale="70000" lnSpcReduction="20000"/>
          </a:bodyPr>
          <a:lstStyle/>
          <a:p>
            <a:pPr marL="0" indent="0">
              <a:lnSpc>
                <a:spcPct val="120000"/>
              </a:lnSpc>
              <a:buNone/>
            </a:pPr>
            <a:r>
              <a:rPr lang="en-GB" sz="2188" dirty="0">
                <a:solidFill>
                  <a:schemeClr val="bg1"/>
                </a:solidFill>
              </a:rPr>
              <a:t>Clyde’s (the orange ghost) The wiliest of all the ghosts, </a:t>
            </a:r>
            <a:r>
              <a:rPr lang="en-GB" sz="2188" dirty="0" err="1">
                <a:solidFill>
                  <a:schemeClr val="bg1"/>
                </a:solidFill>
              </a:rPr>
              <a:t>Inky’s</a:t>
            </a:r>
            <a:r>
              <a:rPr lang="en-GB" sz="2188" dirty="0">
                <a:solidFill>
                  <a:schemeClr val="bg1"/>
                </a:solidFill>
              </a:rPr>
              <a:t> movements are perhaps the most difficult to track. This is because its target is based not just on the player’s direction and position, but also </a:t>
            </a:r>
            <a:r>
              <a:rPr lang="en-GB" sz="2188" dirty="0" err="1">
                <a:solidFill>
                  <a:schemeClr val="bg1"/>
                </a:solidFill>
              </a:rPr>
              <a:t>Blinky’s</a:t>
            </a:r>
            <a:r>
              <a:rPr lang="en-GB" sz="2188" dirty="0">
                <a:solidFill>
                  <a:schemeClr val="bg1"/>
                </a:solidFill>
              </a:rPr>
              <a:t>. In chase mode, Inky heads to a space just in front of Pac-Man (much like </a:t>
            </a:r>
            <a:r>
              <a:rPr lang="en-GB" sz="2188" dirty="0" err="1">
                <a:solidFill>
                  <a:schemeClr val="bg1"/>
                </a:solidFill>
              </a:rPr>
              <a:t>Pinky</a:t>
            </a:r>
            <a:r>
              <a:rPr lang="en-GB" sz="2188" dirty="0">
                <a:solidFill>
                  <a:schemeClr val="bg1"/>
                </a:solidFill>
              </a:rPr>
              <a:t>), but just to make things more confusing, it will then move that position to a spot that is twice the distance from </a:t>
            </a:r>
            <a:r>
              <a:rPr lang="en-GB" sz="2188" dirty="0" err="1">
                <a:solidFill>
                  <a:schemeClr val="bg1"/>
                </a:solidFill>
              </a:rPr>
              <a:t>Blinky’s</a:t>
            </a:r>
            <a:r>
              <a:rPr lang="en-GB" sz="2188" dirty="0">
                <a:solidFill>
                  <a:schemeClr val="bg1"/>
                </a:solidFill>
              </a:rPr>
              <a:t> current position.</a:t>
            </a:r>
          </a:p>
          <a:p>
            <a:pPr marL="0" indent="0">
              <a:lnSpc>
                <a:spcPct val="120000"/>
              </a:lnSpc>
              <a:buNone/>
            </a:pPr>
            <a:r>
              <a:rPr lang="en-GB" sz="2188" dirty="0">
                <a:solidFill>
                  <a:schemeClr val="bg1"/>
                </a:solidFill>
              </a:rPr>
              <a:t>In other words, Inky draws a line from </a:t>
            </a:r>
            <a:r>
              <a:rPr lang="en-GB" sz="2188" dirty="0" err="1">
                <a:solidFill>
                  <a:schemeClr val="bg1"/>
                </a:solidFill>
              </a:rPr>
              <a:t>Blinky</a:t>
            </a:r>
            <a:r>
              <a:rPr lang="en-GB" sz="2188" dirty="0">
                <a:solidFill>
                  <a:schemeClr val="bg1"/>
                </a:solidFill>
              </a:rPr>
              <a:t>, through a spot two spaces in front of Pac-Man, and will head to a position that is double the distance from </a:t>
            </a:r>
            <a:r>
              <a:rPr lang="en-GB" sz="2188" dirty="0" err="1">
                <a:solidFill>
                  <a:schemeClr val="bg1"/>
                </a:solidFill>
              </a:rPr>
              <a:t>Blinky</a:t>
            </a:r>
            <a:r>
              <a:rPr lang="en-GB" sz="2188" dirty="0">
                <a:solidFill>
                  <a:schemeClr val="bg1"/>
                </a:solidFill>
              </a:rPr>
              <a:t>. This gives the impression of almost random movement when </a:t>
            </a:r>
            <a:r>
              <a:rPr lang="en-GB" sz="2188" dirty="0" err="1">
                <a:solidFill>
                  <a:schemeClr val="bg1"/>
                </a:solidFill>
              </a:rPr>
              <a:t>Inky’s</a:t>
            </a:r>
            <a:r>
              <a:rPr lang="en-GB" sz="2188" dirty="0">
                <a:solidFill>
                  <a:schemeClr val="bg1"/>
                </a:solidFill>
              </a:rPr>
              <a:t> further away, but will mean that, as </a:t>
            </a:r>
            <a:r>
              <a:rPr lang="en-GB" sz="2188" dirty="0" err="1">
                <a:solidFill>
                  <a:schemeClr val="bg1"/>
                </a:solidFill>
              </a:rPr>
              <a:t>Blinky</a:t>
            </a:r>
            <a:r>
              <a:rPr lang="en-GB" sz="2188" dirty="0">
                <a:solidFill>
                  <a:schemeClr val="bg1"/>
                </a:solidFill>
              </a:rPr>
              <a:t> closes in on Pac-Man, Inky will start to get closer, too. Inky is, however, weighed down with the same bug as </a:t>
            </a:r>
            <a:r>
              <a:rPr lang="en-GB" sz="2188" dirty="0" err="1">
                <a:solidFill>
                  <a:schemeClr val="bg1"/>
                </a:solidFill>
              </a:rPr>
              <a:t>Pinky</a:t>
            </a:r>
            <a:r>
              <a:rPr lang="en-GB" sz="2188" dirty="0">
                <a:solidFill>
                  <a:schemeClr val="bg1"/>
                </a:solidFill>
              </a:rPr>
              <a:t>, and can also be fooled into moving in the wrong direction in a similar fashion.</a:t>
            </a:r>
          </a:p>
        </p:txBody>
      </p:sp>
      <p:sp>
        <p:nvSpPr>
          <p:cNvPr id="5" name="TextBox 4"/>
          <p:cNvSpPr txBox="1"/>
          <p:nvPr/>
        </p:nvSpPr>
        <p:spPr>
          <a:xfrm>
            <a:off x="544734" y="166604"/>
            <a:ext cx="8054533" cy="515526"/>
          </a:xfrm>
          <a:prstGeom prst="rect">
            <a:avLst/>
          </a:prstGeom>
          <a:noFill/>
        </p:spPr>
        <p:txBody>
          <a:bodyPr wrap="square" rtlCol="0">
            <a:spAutoFit/>
          </a:bodyPr>
          <a:lstStyle/>
          <a:p>
            <a:r>
              <a:rPr lang="en-US" sz="2750" dirty="0">
                <a:solidFill>
                  <a:schemeClr val="bg1"/>
                </a:solidFill>
              </a:rPr>
              <a:t>Each Ghost has it’s own set of movements</a:t>
            </a:r>
          </a:p>
        </p:txBody>
      </p:sp>
      <p:sp>
        <p:nvSpPr>
          <p:cNvPr id="6" name="TextBox 5"/>
          <p:cNvSpPr txBox="1"/>
          <p:nvPr/>
        </p:nvSpPr>
        <p:spPr>
          <a:xfrm>
            <a:off x="4499658" y="4658810"/>
            <a:ext cx="4521361" cy="400110"/>
          </a:xfrm>
          <a:prstGeom prst="rect">
            <a:avLst/>
          </a:prstGeom>
          <a:noFill/>
        </p:spPr>
        <p:txBody>
          <a:bodyPr wrap="square" rtlCol="0">
            <a:spAutoFit/>
          </a:bodyPr>
          <a:lstStyle/>
          <a:p>
            <a:r>
              <a:rPr lang="en-US" sz="1000" dirty="0" err="1">
                <a:solidFill>
                  <a:schemeClr val="bg1"/>
                </a:solidFill>
              </a:rPr>
              <a:t>Lambie</a:t>
            </a:r>
            <a:r>
              <a:rPr lang="en-US" sz="1000" dirty="0">
                <a:solidFill>
                  <a:schemeClr val="bg1"/>
                </a:solidFill>
              </a:rPr>
              <a:t> (2017 )http://mentalfloss.com/article/90874/your-pac-man-game-learning-different-strategies-each-ghost</a:t>
            </a:r>
          </a:p>
        </p:txBody>
      </p:sp>
      <p:sp>
        <p:nvSpPr>
          <p:cNvPr id="4" name="Up Arrow 3"/>
          <p:cNvSpPr/>
          <p:nvPr/>
        </p:nvSpPr>
        <p:spPr>
          <a:xfrm>
            <a:off x="3349868" y="1608994"/>
            <a:ext cx="703385" cy="3253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Tree>
    <p:extLst>
      <p:ext uri="{BB962C8B-B14F-4D97-AF65-F5344CB8AC3E}">
        <p14:creationId xmlns:p14="http://schemas.microsoft.com/office/powerpoint/2010/main" val="356836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kimedia Commons // Caitlin Schneider"/>
          <p:cNvPicPr>
            <a:picLocks noChangeAspect="1" noChangeArrowheads="1"/>
          </p:cNvPicPr>
          <p:nvPr/>
        </p:nvPicPr>
        <p:blipFill rotWithShape="1">
          <a:blip r:embed="rId2" cstate="print"/>
          <a:srcRect l="-96" t="28292" r="96" b="26230"/>
          <a:stretch/>
        </p:blipFill>
        <p:spPr bwMode="auto">
          <a:xfrm>
            <a:off x="0" y="-149470"/>
            <a:ext cx="9144000" cy="2793878"/>
          </a:xfrm>
          <a:prstGeom prst="rect">
            <a:avLst/>
          </a:prstGeom>
          <a:noFill/>
        </p:spPr>
      </p:pic>
      <p:sp>
        <p:nvSpPr>
          <p:cNvPr id="2" name="Title 1">
            <a:extLst>
              <a:ext uri="{FF2B5EF4-FFF2-40B4-BE49-F238E27FC236}">
                <a16:creationId xmlns:a16="http://schemas.microsoft.com/office/drawing/2014/main" id="{8E0AADE6-7B3B-41D0-9CA7-6F9C837232BC}"/>
              </a:ext>
            </a:extLst>
          </p:cNvPr>
          <p:cNvSpPr>
            <a:spLocks noGrp="1"/>
          </p:cNvSpPr>
          <p:nvPr>
            <p:ph type="title"/>
          </p:nvPr>
        </p:nvSpPr>
        <p:spPr/>
        <p:txBody>
          <a:bodyPr/>
          <a:lstStyle/>
          <a:p>
            <a:endParaRPr lang="en-GB"/>
          </a:p>
        </p:txBody>
      </p:sp>
      <p:sp>
        <p:nvSpPr>
          <p:cNvPr id="3" name="Content Placeholder 2"/>
          <p:cNvSpPr>
            <a:spLocks noGrp="1"/>
          </p:cNvSpPr>
          <p:nvPr>
            <p:ph idx="13"/>
          </p:nvPr>
        </p:nvSpPr>
        <p:spPr>
          <a:xfrm>
            <a:off x="800100" y="2073141"/>
            <a:ext cx="7543800" cy="2871742"/>
          </a:xfrm>
        </p:spPr>
        <p:txBody>
          <a:bodyPr>
            <a:normAutofit lnSpcReduction="10000"/>
          </a:bodyPr>
          <a:lstStyle/>
          <a:p>
            <a:pPr marL="0" indent="0">
              <a:lnSpc>
                <a:spcPct val="120000"/>
              </a:lnSpc>
              <a:buNone/>
            </a:pPr>
            <a:r>
              <a:rPr lang="en-GB" sz="1800" dirty="0" err="1">
                <a:solidFill>
                  <a:schemeClr val="bg1"/>
                </a:solidFill>
              </a:rPr>
              <a:t>Pinky's</a:t>
            </a:r>
            <a:r>
              <a:rPr lang="en-GB" sz="1800" dirty="0">
                <a:solidFill>
                  <a:schemeClr val="bg1"/>
                </a:solidFill>
              </a:rPr>
              <a:t> strategy for taking down Pac-Man is a bit more strategic. It's programmed to take a route to a position four spaces ahead of wherever Pac-Man’s moving, which can easily leave the player trapped. But there is a bug that can work in your </a:t>
            </a:r>
            <a:r>
              <a:rPr lang="en-GB" sz="1800" dirty="0" err="1">
                <a:solidFill>
                  <a:schemeClr val="bg1"/>
                </a:solidFill>
              </a:rPr>
              <a:t>favor</a:t>
            </a:r>
            <a:r>
              <a:rPr lang="en-GB" sz="1800" dirty="0">
                <a:solidFill>
                  <a:schemeClr val="bg1"/>
                </a:solidFill>
              </a:rPr>
              <a:t>: when Pac-Man’s moving up the screen, </a:t>
            </a:r>
            <a:r>
              <a:rPr lang="en-GB" sz="1800" dirty="0" err="1">
                <a:solidFill>
                  <a:schemeClr val="bg1"/>
                </a:solidFill>
              </a:rPr>
              <a:t>Pinky</a:t>
            </a:r>
            <a:r>
              <a:rPr lang="en-GB" sz="1800" dirty="0">
                <a:solidFill>
                  <a:schemeClr val="bg1"/>
                </a:solidFill>
              </a:rPr>
              <a:t> will target a space four squares in front of his position and four squares to the left. </a:t>
            </a:r>
            <a:r>
              <a:rPr lang="en-GB" sz="1800" dirty="0" err="1">
                <a:solidFill>
                  <a:schemeClr val="bg1"/>
                </a:solidFill>
              </a:rPr>
              <a:t>Skillful</a:t>
            </a:r>
            <a:r>
              <a:rPr lang="en-GB" sz="1800" dirty="0">
                <a:solidFill>
                  <a:schemeClr val="bg1"/>
                </a:solidFill>
              </a:rPr>
              <a:t> players can exploit this to their own advantage, and confuse </a:t>
            </a:r>
            <a:r>
              <a:rPr lang="en-GB" sz="1800" dirty="0" err="1">
                <a:solidFill>
                  <a:schemeClr val="bg1"/>
                </a:solidFill>
              </a:rPr>
              <a:t>Pinky’s</a:t>
            </a:r>
            <a:r>
              <a:rPr lang="en-GB" sz="1800" dirty="0">
                <a:solidFill>
                  <a:schemeClr val="bg1"/>
                </a:solidFill>
              </a:rPr>
              <a:t> AI by briefly moving towards the ghost as it closes in—this will often send it down a different branch of the maze as its target in front of Pac-Man suddenly shifts.</a:t>
            </a:r>
            <a:endParaRPr lang="en-US" sz="1800" dirty="0">
              <a:solidFill>
                <a:schemeClr val="bg1"/>
              </a:solidFill>
            </a:endParaRPr>
          </a:p>
        </p:txBody>
      </p:sp>
      <p:sp>
        <p:nvSpPr>
          <p:cNvPr id="5" name="TextBox 4"/>
          <p:cNvSpPr txBox="1"/>
          <p:nvPr/>
        </p:nvSpPr>
        <p:spPr>
          <a:xfrm>
            <a:off x="544734" y="166604"/>
            <a:ext cx="8054533" cy="515526"/>
          </a:xfrm>
          <a:prstGeom prst="rect">
            <a:avLst/>
          </a:prstGeom>
          <a:noFill/>
        </p:spPr>
        <p:txBody>
          <a:bodyPr wrap="square" rtlCol="0">
            <a:spAutoFit/>
          </a:bodyPr>
          <a:lstStyle/>
          <a:p>
            <a:r>
              <a:rPr lang="en-US" sz="2750" dirty="0">
                <a:solidFill>
                  <a:schemeClr val="bg1"/>
                </a:solidFill>
              </a:rPr>
              <a:t>Each Ghost has it’s own set of movements</a:t>
            </a:r>
          </a:p>
        </p:txBody>
      </p:sp>
      <p:sp>
        <p:nvSpPr>
          <p:cNvPr id="6" name="TextBox 5"/>
          <p:cNvSpPr txBox="1"/>
          <p:nvPr/>
        </p:nvSpPr>
        <p:spPr>
          <a:xfrm>
            <a:off x="4499658" y="4658810"/>
            <a:ext cx="4521361" cy="400110"/>
          </a:xfrm>
          <a:prstGeom prst="rect">
            <a:avLst/>
          </a:prstGeom>
          <a:noFill/>
        </p:spPr>
        <p:txBody>
          <a:bodyPr wrap="square" rtlCol="0">
            <a:spAutoFit/>
          </a:bodyPr>
          <a:lstStyle/>
          <a:p>
            <a:r>
              <a:rPr lang="en-US" sz="1000" dirty="0" err="1">
                <a:solidFill>
                  <a:schemeClr val="bg1"/>
                </a:solidFill>
              </a:rPr>
              <a:t>Lambie</a:t>
            </a:r>
            <a:r>
              <a:rPr lang="en-US" sz="1000" dirty="0">
                <a:solidFill>
                  <a:schemeClr val="bg1"/>
                </a:solidFill>
              </a:rPr>
              <a:t> (2017 )http://mentalfloss.com/article/90874/your-pac-man-game-learning-different-strategies-each-ghost</a:t>
            </a:r>
          </a:p>
        </p:txBody>
      </p:sp>
      <p:sp>
        <p:nvSpPr>
          <p:cNvPr id="4" name="Up Arrow 3"/>
          <p:cNvSpPr/>
          <p:nvPr/>
        </p:nvSpPr>
        <p:spPr>
          <a:xfrm>
            <a:off x="2373921" y="1608994"/>
            <a:ext cx="703385" cy="3253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Tree>
    <p:extLst>
      <p:ext uri="{BB962C8B-B14F-4D97-AF65-F5344CB8AC3E}">
        <p14:creationId xmlns:p14="http://schemas.microsoft.com/office/powerpoint/2010/main" val="364760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kimedia Commons // Caitlin Schneider"/>
          <p:cNvPicPr>
            <a:picLocks noChangeAspect="1" noChangeArrowheads="1"/>
          </p:cNvPicPr>
          <p:nvPr/>
        </p:nvPicPr>
        <p:blipFill rotWithShape="1">
          <a:blip r:embed="rId2" cstate="print"/>
          <a:srcRect l="-96" t="28292" r="96" b="26230"/>
          <a:stretch/>
        </p:blipFill>
        <p:spPr bwMode="auto">
          <a:xfrm>
            <a:off x="0" y="-149470"/>
            <a:ext cx="9144000" cy="2793878"/>
          </a:xfrm>
          <a:prstGeom prst="rect">
            <a:avLst/>
          </a:prstGeom>
          <a:noFill/>
        </p:spPr>
      </p:pic>
      <p:sp>
        <p:nvSpPr>
          <p:cNvPr id="2" name="Title 1">
            <a:extLst>
              <a:ext uri="{FF2B5EF4-FFF2-40B4-BE49-F238E27FC236}">
                <a16:creationId xmlns:a16="http://schemas.microsoft.com/office/drawing/2014/main" id="{6867C738-AFBC-4D45-B153-D1870E35FBED}"/>
              </a:ext>
            </a:extLst>
          </p:cNvPr>
          <p:cNvSpPr>
            <a:spLocks noGrp="1"/>
          </p:cNvSpPr>
          <p:nvPr>
            <p:ph type="title"/>
          </p:nvPr>
        </p:nvSpPr>
        <p:spPr/>
        <p:txBody>
          <a:bodyPr/>
          <a:lstStyle/>
          <a:p>
            <a:endParaRPr lang="en-GB"/>
          </a:p>
        </p:txBody>
      </p:sp>
      <p:sp>
        <p:nvSpPr>
          <p:cNvPr id="3" name="Content Placeholder 2"/>
          <p:cNvSpPr>
            <a:spLocks noGrp="1"/>
          </p:cNvSpPr>
          <p:nvPr>
            <p:ph idx="13"/>
          </p:nvPr>
        </p:nvSpPr>
        <p:spPr>
          <a:xfrm>
            <a:off x="800100" y="2051409"/>
            <a:ext cx="7543800" cy="3200400"/>
          </a:xfrm>
        </p:spPr>
        <p:txBody>
          <a:bodyPr>
            <a:noAutofit/>
          </a:bodyPr>
          <a:lstStyle/>
          <a:p>
            <a:pPr marL="0" indent="0">
              <a:buNone/>
            </a:pPr>
            <a:r>
              <a:rPr lang="en-GB" sz="1500" dirty="0" err="1">
                <a:solidFill>
                  <a:schemeClr val="bg1"/>
                </a:solidFill>
              </a:rPr>
              <a:t>Inky’s</a:t>
            </a:r>
            <a:r>
              <a:rPr lang="en-GB" sz="1500" dirty="0">
                <a:solidFill>
                  <a:schemeClr val="bg1"/>
                </a:solidFill>
              </a:rPr>
              <a:t> movements are perhaps the most difficult to track. This is because its target is based not just on the player’s direction and position, but also </a:t>
            </a:r>
            <a:r>
              <a:rPr lang="en-GB" sz="1500" dirty="0" err="1">
                <a:solidFill>
                  <a:schemeClr val="bg1"/>
                </a:solidFill>
              </a:rPr>
              <a:t>Blinky’s</a:t>
            </a:r>
            <a:r>
              <a:rPr lang="en-GB" sz="1500" dirty="0">
                <a:solidFill>
                  <a:schemeClr val="bg1"/>
                </a:solidFill>
              </a:rPr>
              <a:t>. In chase mode, Inky heads to a space just in front of Pac-Man (much like </a:t>
            </a:r>
            <a:r>
              <a:rPr lang="en-GB" sz="1500" dirty="0" err="1">
                <a:solidFill>
                  <a:schemeClr val="bg1"/>
                </a:solidFill>
              </a:rPr>
              <a:t>Pinky</a:t>
            </a:r>
            <a:r>
              <a:rPr lang="en-GB" sz="1500" dirty="0">
                <a:solidFill>
                  <a:schemeClr val="bg1"/>
                </a:solidFill>
              </a:rPr>
              <a:t>), but just to make things more confusing, it will then move that position to a spot that is twice the distance from </a:t>
            </a:r>
            <a:r>
              <a:rPr lang="en-GB" sz="1500" dirty="0" err="1">
                <a:solidFill>
                  <a:schemeClr val="bg1"/>
                </a:solidFill>
              </a:rPr>
              <a:t>Blinky’s</a:t>
            </a:r>
            <a:r>
              <a:rPr lang="en-GB" sz="1500" dirty="0">
                <a:solidFill>
                  <a:schemeClr val="bg1"/>
                </a:solidFill>
              </a:rPr>
              <a:t> current position.</a:t>
            </a:r>
          </a:p>
          <a:p>
            <a:pPr marL="0" indent="0">
              <a:buNone/>
            </a:pPr>
            <a:r>
              <a:rPr lang="en-GB" sz="1500" dirty="0">
                <a:solidFill>
                  <a:schemeClr val="bg1"/>
                </a:solidFill>
              </a:rPr>
              <a:t>In other words, Inky draws a line from </a:t>
            </a:r>
            <a:r>
              <a:rPr lang="en-GB" sz="1500" dirty="0" err="1">
                <a:solidFill>
                  <a:schemeClr val="bg1"/>
                </a:solidFill>
              </a:rPr>
              <a:t>Blinky</a:t>
            </a:r>
            <a:r>
              <a:rPr lang="en-GB" sz="1500" dirty="0">
                <a:solidFill>
                  <a:schemeClr val="bg1"/>
                </a:solidFill>
              </a:rPr>
              <a:t>, through a spot two spaces in front of Pac-Man, and will head to a position that is double the distance from </a:t>
            </a:r>
            <a:r>
              <a:rPr lang="en-GB" sz="1500" dirty="0" err="1">
                <a:solidFill>
                  <a:schemeClr val="bg1"/>
                </a:solidFill>
              </a:rPr>
              <a:t>Blinky</a:t>
            </a:r>
            <a:r>
              <a:rPr lang="en-GB" sz="1500" dirty="0">
                <a:solidFill>
                  <a:schemeClr val="bg1"/>
                </a:solidFill>
              </a:rPr>
              <a:t>. This gives the impression of almost random movement when </a:t>
            </a:r>
            <a:r>
              <a:rPr lang="en-GB" sz="1500" dirty="0" err="1">
                <a:solidFill>
                  <a:schemeClr val="bg1"/>
                </a:solidFill>
              </a:rPr>
              <a:t>Inky’s</a:t>
            </a:r>
            <a:r>
              <a:rPr lang="en-GB" sz="1500" dirty="0">
                <a:solidFill>
                  <a:schemeClr val="bg1"/>
                </a:solidFill>
              </a:rPr>
              <a:t> further away, but will mean that, as </a:t>
            </a:r>
            <a:r>
              <a:rPr lang="en-GB" sz="1500" dirty="0" err="1">
                <a:solidFill>
                  <a:schemeClr val="bg1"/>
                </a:solidFill>
              </a:rPr>
              <a:t>Blinky</a:t>
            </a:r>
            <a:r>
              <a:rPr lang="en-GB" sz="1500" dirty="0">
                <a:solidFill>
                  <a:schemeClr val="bg1"/>
                </a:solidFill>
              </a:rPr>
              <a:t> closes in on Pac-Man, Inky will start to get closer, too. Inky is, however, weighed down with the same bug as </a:t>
            </a:r>
            <a:r>
              <a:rPr lang="en-GB" sz="1500" dirty="0" err="1">
                <a:solidFill>
                  <a:schemeClr val="bg1"/>
                </a:solidFill>
              </a:rPr>
              <a:t>Pinky</a:t>
            </a:r>
            <a:r>
              <a:rPr lang="en-GB" sz="1500" dirty="0">
                <a:solidFill>
                  <a:schemeClr val="bg1"/>
                </a:solidFill>
              </a:rPr>
              <a:t>, and can also be fooled into moving in the wrong direction in a similar fashion.</a:t>
            </a:r>
          </a:p>
        </p:txBody>
      </p:sp>
      <p:sp>
        <p:nvSpPr>
          <p:cNvPr id="5" name="TextBox 4"/>
          <p:cNvSpPr txBox="1"/>
          <p:nvPr/>
        </p:nvSpPr>
        <p:spPr>
          <a:xfrm>
            <a:off x="544734" y="166604"/>
            <a:ext cx="8054533" cy="515526"/>
          </a:xfrm>
          <a:prstGeom prst="rect">
            <a:avLst/>
          </a:prstGeom>
          <a:noFill/>
        </p:spPr>
        <p:txBody>
          <a:bodyPr wrap="square" rtlCol="0">
            <a:spAutoFit/>
          </a:bodyPr>
          <a:lstStyle/>
          <a:p>
            <a:r>
              <a:rPr lang="en-US" sz="2750" dirty="0">
                <a:solidFill>
                  <a:schemeClr val="bg1"/>
                </a:solidFill>
              </a:rPr>
              <a:t>Each Ghost has it’s own set of movements</a:t>
            </a:r>
          </a:p>
        </p:txBody>
      </p:sp>
      <p:sp>
        <p:nvSpPr>
          <p:cNvPr id="6" name="TextBox 5"/>
          <p:cNvSpPr txBox="1"/>
          <p:nvPr/>
        </p:nvSpPr>
        <p:spPr>
          <a:xfrm>
            <a:off x="4499658" y="4658810"/>
            <a:ext cx="4521361" cy="400110"/>
          </a:xfrm>
          <a:prstGeom prst="rect">
            <a:avLst/>
          </a:prstGeom>
          <a:noFill/>
        </p:spPr>
        <p:txBody>
          <a:bodyPr wrap="square" rtlCol="0">
            <a:spAutoFit/>
          </a:bodyPr>
          <a:lstStyle/>
          <a:p>
            <a:r>
              <a:rPr lang="en-US" sz="1000" dirty="0" err="1">
                <a:solidFill>
                  <a:schemeClr val="bg1"/>
                </a:solidFill>
              </a:rPr>
              <a:t>Lambie</a:t>
            </a:r>
            <a:r>
              <a:rPr lang="en-US" sz="1000" dirty="0">
                <a:solidFill>
                  <a:schemeClr val="bg1"/>
                </a:solidFill>
              </a:rPr>
              <a:t> (2017 )http://mentalfloss.com/article/90874/your-pac-man-game-learning-different-strategies-each-ghost</a:t>
            </a:r>
          </a:p>
        </p:txBody>
      </p:sp>
      <p:sp>
        <p:nvSpPr>
          <p:cNvPr id="4" name="Up Arrow 3"/>
          <p:cNvSpPr/>
          <p:nvPr/>
        </p:nvSpPr>
        <p:spPr>
          <a:xfrm>
            <a:off x="1301256" y="1608994"/>
            <a:ext cx="703385" cy="3253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Tree>
    <p:extLst>
      <p:ext uri="{BB962C8B-B14F-4D97-AF65-F5344CB8AC3E}">
        <p14:creationId xmlns:p14="http://schemas.microsoft.com/office/powerpoint/2010/main" val="333842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343139"/>
            <a:ext cx="8551318" cy="572061"/>
          </a:xfrm>
        </p:spPr>
        <p:txBody>
          <a:bodyPr/>
          <a:lstStyle/>
          <a:p>
            <a:r>
              <a:rPr lang="en-US" dirty="0"/>
              <a:t>Integrating </a:t>
            </a:r>
            <a:r>
              <a:rPr lang="en-US" dirty="0" err="1"/>
              <a:t>Gamespaces</a:t>
            </a:r>
            <a:r>
              <a:rPr lang="en-US" dirty="0"/>
              <a:t> with gameplay mechanics</a:t>
            </a:r>
          </a:p>
        </p:txBody>
      </p:sp>
      <p:sp>
        <p:nvSpPr>
          <p:cNvPr id="3" name="Content Placeholder 2"/>
          <p:cNvSpPr>
            <a:spLocks noGrp="1"/>
          </p:cNvSpPr>
          <p:nvPr>
            <p:ph idx="13"/>
          </p:nvPr>
        </p:nvSpPr>
        <p:spPr/>
        <p:txBody>
          <a:bodyPr/>
          <a:lstStyle/>
          <a:p>
            <a:pPr>
              <a:buNone/>
            </a:pPr>
            <a:r>
              <a:rPr lang="en-US" dirty="0"/>
              <a:t>A game’s mechanics are entirely contained within the </a:t>
            </a:r>
            <a:r>
              <a:rPr lang="en-US" dirty="0" err="1"/>
              <a:t>gamespace</a:t>
            </a:r>
            <a:r>
              <a:rPr lang="en-US" dirty="0"/>
              <a:t>.</a:t>
            </a:r>
          </a:p>
          <a:p>
            <a:pPr>
              <a:buNone/>
            </a:pPr>
            <a:r>
              <a:rPr lang="en-US" dirty="0"/>
              <a:t>They are therefore part of the </a:t>
            </a:r>
            <a:r>
              <a:rPr lang="en-US" dirty="0" err="1"/>
              <a:t>gamespace</a:t>
            </a:r>
            <a:r>
              <a:rPr lang="en-US" dirty="0"/>
              <a:t>.</a:t>
            </a:r>
          </a:p>
          <a:p>
            <a:pPr>
              <a:buNone/>
            </a:pPr>
            <a:r>
              <a:rPr lang="en-US" dirty="0"/>
              <a:t>Examples:</a:t>
            </a:r>
          </a:p>
          <a:p>
            <a:pPr marL="714375" indent="-352425"/>
            <a:r>
              <a:rPr lang="en-US" sz="1600" dirty="0"/>
              <a:t>Jumping distance/height</a:t>
            </a:r>
          </a:p>
          <a:p>
            <a:pPr marL="714375" indent="-352425"/>
            <a:r>
              <a:rPr lang="en-US" sz="1600" dirty="0"/>
              <a:t>Line of sight and speed</a:t>
            </a:r>
          </a:p>
          <a:p>
            <a:pPr marL="714375" indent="-352425"/>
            <a:r>
              <a:rPr lang="en-US" sz="1600" dirty="0"/>
              <a:t>Health and damage</a:t>
            </a:r>
          </a:p>
          <a:p>
            <a:pPr marL="714375" indent="-352425"/>
            <a:r>
              <a:rPr lang="en-US" sz="1600" dirty="0"/>
              <a:t>Slope restrictions. </a:t>
            </a:r>
          </a:p>
          <a:p>
            <a:pPr marL="714375" indent="-352425"/>
            <a:r>
              <a:rPr lang="en-US" sz="1600" dirty="0"/>
              <a:t>? What else ?</a:t>
            </a:r>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93174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F45F7-41CA-48C0-89BC-8BB728757198}"/>
              </a:ext>
            </a:extLst>
          </p:cNvPr>
          <p:cNvSpPr>
            <a:spLocks noGrp="1"/>
          </p:cNvSpPr>
          <p:nvPr>
            <p:ph type="title"/>
          </p:nvPr>
        </p:nvSpPr>
        <p:spPr>
          <a:xfrm>
            <a:off x="334107" y="343139"/>
            <a:ext cx="8563707" cy="572061"/>
          </a:xfrm>
        </p:spPr>
        <p:txBody>
          <a:bodyPr/>
          <a:lstStyle/>
          <a:p>
            <a:r>
              <a:rPr lang="en-US" dirty="0"/>
              <a:t>Integrating </a:t>
            </a:r>
            <a:r>
              <a:rPr lang="en-US" dirty="0" err="1"/>
              <a:t>Gamespaces</a:t>
            </a:r>
            <a:r>
              <a:rPr lang="en-US" dirty="0"/>
              <a:t> with gameplay mechanics</a:t>
            </a:r>
            <a:endParaRPr lang="en-GB" dirty="0"/>
          </a:p>
        </p:txBody>
      </p:sp>
      <p:sp>
        <p:nvSpPr>
          <p:cNvPr id="3" name="Content Placeholder 2">
            <a:extLst>
              <a:ext uri="{FF2B5EF4-FFF2-40B4-BE49-F238E27FC236}">
                <a16:creationId xmlns:a16="http://schemas.microsoft.com/office/drawing/2014/main" id="{54227A0B-9C6F-44A1-8850-F5F36BAB9107}"/>
              </a:ext>
            </a:extLst>
          </p:cNvPr>
          <p:cNvSpPr>
            <a:spLocks noGrp="1"/>
          </p:cNvSpPr>
          <p:nvPr>
            <p:ph idx="13"/>
          </p:nvPr>
        </p:nvSpPr>
        <p:spPr>
          <a:xfrm>
            <a:off x="334107" y="1340827"/>
            <a:ext cx="2760785" cy="3200400"/>
          </a:xfrm>
        </p:spPr>
        <p:txBody>
          <a:bodyPr/>
          <a:lstStyle/>
          <a:p>
            <a:pPr marL="0" indent="0">
              <a:buNone/>
            </a:pPr>
            <a:r>
              <a:rPr lang="en-GB" dirty="0"/>
              <a:t>Rules are inextricably tied to the </a:t>
            </a:r>
            <a:r>
              <a:rPr lang="en-GB" dirty="0" err="1"/>
              <a:t>gamespace</a:t>
            </a:r>
            <a:r>
              <a:rPr lang="en-GB" dirty="0"/>
              <a:t>. </a:t>
            </a:r>
          </a:p>
          <a:p>
            <a:pPr marL="0" indent="0">
              <a:buNone/>
            </a:pPr>
            <a:r>
              <a:rPr lang="en-GB" b="0" dirty="0"/>
              <a:t>If dice (or movement points) are used for movement – the </a:t>
            </a:r>
            <a:r>
              <a:rPr lang="en-GB" b="0" dirty="0" err="1"/>
              <a:t>gamespace</a:t>
            </a:r>
            <a:r>
              <a:rPr lang="en-GB" b="0" dirty="0"/>
              <a:t> </a:t>
            </a:r>
            <a:r>
              <a:rPr lang="en-GB" dirty="0">
                <a:solidFill>
                  <a:schemeClr val="accent1"/>
                </a:solidFill>
              </a:rPr>
              <a:t>requires</a:t>
            </a:r>
            <a:r>
              <a:rPr lang="en-GB" b="0" dirty="0"/>
              <a:t> some form of Grid or ladder.</a:t>
            </a:r>
          </a:p>
        </p:txBody>
      </p:sp>
      <p:pic>
        <p:nvPicPr>
          <p:cNvPr id="1026" name="Picture 2" descr="Image result for xcom">
            <a:extLst>
              <a:ext uri="{FF2B5EF4-FFF2-40B4-BE49-F238E27FC236}">
                <a16:creationId xmlns:a16="http://schemas.microsoft.com/office/drawing/2014/main" id="{C49E1957-C9B1-4B7D-8E40-7B8B86AB3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846" y="1204547"/>
            <a:ext cx="5814645" cy="327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17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F45F7-41CA-48C0-89BC-8BB728757198}"/>
              </a:ext>
            </a:extLst>
          </p:cNvPr>
          <p:cNvSpPr>
            <a:spLocks noGrp="1"/>
          </p:cNvSpPr>
          <p:nvPr>
            <p:ph type="title"/>
          </p:nvPr>
        </p:nvSpPr>
        <p:spPr>
          <a:xfrm>
            <a:off x="334107" y="343139"/>
            <a:ext cx="8563707" cy="572061"/>
          </a:xfrm>
        </p:spPr>
        <p:txBody>
          <a:bodyPr/>
          <a:lstStyle/>
          <a:p>
            <a:r>
              <a:rPr lang="en-US" dirty="0"/>
              <a:t>Integrating </a:t>
            </a:r>
            <a:r>
              <a:rPr lang="en-US" dirty="0" err="1"/>
              <a:t>Gamespaces</a:t>
            </a:r>
            <a:r>
              <a:rPr lang="en-US" dirty="0"/>
              <a:t> with gameplay mechanics</a:t>
            </a:r>
            <a:endParaRPr lang="en-GB" dirty="0"/>
          </a:p>
        </p:txBody>
      </p:sp>
      <p:sp>
        <p:nvSpPr>
          <p:cNvPr id="3" name="Content Placeholder 2">
            <a:extLst>
              <a:ext uri="{FF2B5EF4-FFF2-40B4-BE49-F238E27FC236}">
                <a16:creationId xmlns:a16="http://schemas.microsoft.com/office/drawing/2014/main" id="{54227A0B-9C6F-44A1-8850-F5F36BAB9107}"/>
              </a:ext>
            </a:extLst>
          </p:cNvPr>
          <p:cNvSpPr>
            <a:spLocks noGrp="1"/>
          </p:cNvSpPr>
          <p:nvPr>
            <p:ph idx="13"/>
          </p:nvPr>
        </p:nvSpPr>
        <p:spPr>
          <a:xfrm>
            <a:off x="334107" y="1226527"/>
            <a:ext cx="2760785" cy="3200400"/>
          </a:xfrm>
        </p:spPr>
        <p:txBody>
          <a:bodyPr/>
          <a:lstStyle/>
          <a:p>
            <a:pPr marL="0" indent="0">
              <a:buNone/>
            </a:pPr>
            <a:r>
              <a:rPr lang="en-GB" sz="1800" dirty="0"/>
              <a:t>Rules are inextricably tied to the </a:t>
            </a:r>
            <a:r>
              <a:rPr lang="en-GB" sz="1800" dirty="0" err="1"/>
              <a:t>gamespace</a:t>
            </a:r>
            <a:r>
              <a:rPr lang="en-GB" sz="1800" dirty="0"/>
              <a:t>. </a:t>
            </a:r>
          </a:p>
          <a:p>
            <a:r>
              <a:rPr lang="en-GB" sz="1800" b="0" dirty="0"/>
              <a:t>A jump </a:t>
            </a:r>
            <a:r>
              <a:rPr lang="en-GB" sz="1800" dirty="0">
                <a:solidFill>
                  <a:schemeClr val="accent1"/>
                </a:solidFill>
              </a:rPr>
              <a:t>implies </a:t>
            </a:r>
            <a:r>
              <a:rPr lang="en-GB" sz="1800" b="0" dirty="0"/>
              <a:t> gravity.</a:t>
            </a:r>
          </a:p>
          <a:p>
            <a:r>
              <a:rPr lang="en-GB" sz="1800" b="0" dirty="0"/>
              <a:t>A jump also </a:t>
            </a:r>
            <a:r>
              <a:rPr lang="en-GB" sz="1800" dirty="0">
                <a:solidFill>
                  <a:schemeClr val="accent1"/>
                </a:solidFill>
              </a:rPr>
              <a:t>implies </a:t>
            </a:r>
            <a:r>
              <a:rPr lang="en-GB" sz="1800" b="0" dirty="0"/>
              <a:t>a way of bypassing blockages or </a:t>
            </a:r>
            <a:r>
              <a:rPr lang="en-GB" sz="1800" b="0" dirty="0" err="1"/>
              <a:t>gamespace</a:t>
            </a:r>
            <a:r>
              <a:rPr lang="en-GB" sz="1800" b="0" dirty="0"/>
              <a:t> navigation.</a:t>
            </a:r>
          </a:p>
          <a:p>
            <a:r>
              <a:rPr lang="en-GB" sz="1800" b="0" dirty="0"/>
              <a:t>It also </a:t>
            </a:r>
            <a:r>
              <a:rPr lang="en-GB" sz="1800" dirty="0">
                <a:solidFill>
                  <a:schemeClr val="accent1"/>
                </a:solidFill>
              </a:rPr>
              <a:t>requires </a:t>
            </a:r>
            <a:r>
              <a:rPr lang="en-GB" sz="1800" b="0" dirty="0"/>
              <a:t>that the </a:t>
            </a:r>
            <a:r>
              <a:rPr lang="en-GB" sz="1800" b="0" dirty="0" err="1"/>
              <a:t>gamespace</a:t>
            </a:r>
            <a:r>
              <a:rPr lang="en-GB" sz="1800" b="0" dirty="0"/>
              <a:t> makes use of that mechanic</a:t>
            </a:r>
          </a:p>
          <a:p>
            <a:pPr marL="0" indent="0">
              <a:buNone/>
            </a:pPr>
            <a:r>
              <a:rPr lang="en-GB" sz="1800" b="0" dirty="0"/>
              <a:t>Otherwise, why have a jump in the first place?</a:t>
            </a:r>
          </a:p>
        </p:txBody>
      </p:sp>
      <p:pic>
        <p:nvPicPr>
          <p:cNvPr id="2050" name="Picture 2" descr="Image result for platform game jumping">
            <a:extLst>
              <a:ext uri="{FF2B5EF4-FFF2-40B4-BE49-F238E27FC236}">
                <a16:creationId xmlns:a16="http://schemas.microsoft.com/office/drawing/2014/main" id="{7827A7C6-2C1E-478A-8BBD-47506637EB9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38373" y="1202563"/>
            <a:ext cx="5832490" cy="342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9"/>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3" y="343139"/>
            <a:ext cx="8611737" cy="572061"/>
          </a:xfrm>
        </p:spPr>
        <p:txBody>
          <a:bodyPr/>
          <a:lstStyle/>
          <a:p>
            <a:r>
              <a:rPr lang="en-US" dirty="0"/>
              <a:t>Integrating </a:t>
            </a:r>
            <a:r>
              <a:rPr lang="en-US" dirty="0" err="1"/>
              <a:t>Gamespaces</a:t>
            </a:r>
            <a:r>
              <a:rPr lang="en-US" dirty="0"/>
              <a:t> with gameplay mechanics</a:t>
            </a:r>
          </a:p>
        </p:txBody>
      </p:sp>
      <p:sp>
        <p:nvSpPr>
          <p:cNvPr id="3" name="Content Placeholder 2"/>
          <p:cNvSpPr>
            <a:spLocks noGrp="1"/>
          </p:cNvSpPr>
          <p:nvPr>
            <p:ph idx="13"/>
          </p:nvPr>
        </p:nvSpPr>
        <p:spPr>
          <a:xfrm>
            <a:off x="720969" y="1428751"/>
            <a:ext cx="7543800" cy="3200400"/>
          </a:xfrm>
        </p:spPr>
        <p:txBody>
          <a:bodyPr/>
          <a:lstStyle/>
          <a:p>
            <a:pPr>
              <a:buNone/>
            </a:pPr>
            <a:r>
              <a:rPr lang="en-US" dirty="0"/>
              <a:t>This means </a:t>
            </a:r>
            <a:r>
              <a:rPr lang="en-US" dirty="0" err="1"/>
              <a:t>gamespaces</a:t>
            </a:r>
            <a:r>
              <a:rPr lang="en-US" dirty="0"/>
              <a:t> and mechanics should exhibit …</a:t>
            </a:r>
          </a:p>
          <a:p>
            <a:pPr>
              <a:buNone/>
            </a:pPr>
            <a:endParaRPr lang="en-US" dirty="0"/>
          </a:p>
          <a:p>
            <a:pPr>
              <a:buNone/>
            </a:pPr>
            <a:r>
              <a:rPr lang="en-US" sz="2800" dirty="0">
                <a:solidFill>
                  <a:schemeClr val="accent1"/>
                </a:solidFill>
              </a:rPr>
              <a:t>SYNERGY</a:t>
            </a:r>
          </a:p>
          <a:p>
            <a:pPr>
              <a:buNone/>
            </a:pPr>
            <a:endParaRPr lang="en-US" dirty="0"/>
          </a:p>
          <a:p>
            <a:pPr>
              <a:buNone/>
            </a:pPr>
            <a:r>
              <a:rPr lang="en-GB" sz="1600" b="0" i="1" dirty="0"/>
              <a:t>Def:</a:t>
            </a:r>
          </a:p>
          <a:p>
            <a:pPr marL="0" indent="0">
              <a:buNone/>
            </a:pPr>
            <a:r>
              <a:rPr lang="en-GB" sz="1600" b="0" i="1" dirty="0"/>
              <a:t>The interaction or cooperation of two or more organizations, substances, or other agents to produce a combined effect greater than the sum of their separate effects.</a:t>
            </a:r>
            <a:endParaRPr lang="en-US" sz="1600" i="1" dirty="0"/>
          </a:p>
        </p:txBody>
      </p:sp>
    </p:spTree>
    <p:extLst>
      <p:ext uri="{BB962C8B-B14F-4D97-AF65-F5344CB8AC3E}">
        <p14:creationId xmlns:p14="http://schemas.microsoft.com/office/powerpoint/2010/main" val="212030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3" y="343139"/>
            <a:ext cx="8611737" cy="572061"/>
          </a:xfrm>
        </p:spPr>
        <p:txBody>
          <a:bodyPr/>
          <a:lstStyle/>
          <a:p>
            <a:r>
              <a:rPr lang="en-US" dirty="0"/>
              <a:t>Integrating </a:t>
            </a:r>
            <a:r>
              <a:rPr lang="en-US" dirty="0" err="1"/>
              <a:t>Gamespaces</a:t>
            </a:r>
            <a:r>
              <a:rPr lang="en-US" dirty="0"/>
              <a:t> with gameplay mechanics</a:t>
            </a:r>
          </a:p>
        </p:txBody>
      </p:sp>
      <p:sp>
        <p:nvSpPr>
          <p:cNvPr id="3" name="Content Placeholder 2"/>
          <p:cNvSpPr>
            <a:spLocks noGrp="1"/>
          </p:cNvSpPr>
          <p:nvPr>
            <p:ph idx="13"/>
          </p:nvPr>
        </p:nvSpPr>
        <p:spPr>
          <a:xfrm>
            <a:off x="800100" y="1472712"/>
            <a:ext cx="7543800" cy="3200400"/>
          </a:xfrm>
        </p:spPr>
        <p:txBody>
          <a:bodyPr/>
          <a:lstStyle/>
          <a:p>
            <a:pPr>
              <a:buNone/>
            </a:pPr>
            <a:r>
              <a:rPr lang="en-US" dirty="0"/>
              <a:t>Given you have mechanics (such as a jump).</a:t>
            </a:r>
          </a:p>
          <a:p>
            <a:pPr>
              <a:buNone/>
            </a:pPr>
            <a:r>
              <a:rPr lang="en-US" dirty="0"/>
              <a:t>When dealing with parts of a </a:t>
            </a:r>
            <a:r>
              <a:rPr lang="en-US" dirty="0" err="1"/>
              <a:t>gamespace</a:t>
            </a:r>
            <a:r>
              <a:rPr lang="en-US" dirty="0"/>
              <a:t> (</a:t>
            </a:r>
            <a:r>
              <a:rPr lang="en-US" dirty="0" err="1"/>
              <a:t>ie</a:t>
            </a:r>
            <a:r>
              <a:rPr lang="en-US" dirty="0"/>
              <a:t> a level) :</a:t>
            </a:r>
          </a:p>
          <a:p>
            <a:pPr marL="1077913" indent="-627063"/>
            <a:r>
              <a:rPr lang="en-US" dirty="0"/>
              <a:t>Do you design the level to the mechanics</a:t>
            </a:r>
          </a:p>
          <a:p>
            <a:pPr marL="1077913" indent="-627063"/>
            <a:r>
              <a:rPr lang="en-US" dirty="0" err="1"/>
              <a:t>Customise</a:t>
            </a:r>
            <a:r>
              <a:rPr lang="en-US" dirty="0"/>
              <a:t> the mechanics to the level?</a:t>
            </a:r>
          </a:p>
          <a:p>
            <a:pPr marL="1077913" indent="-627063"/>
            <a:r>
              <a:rPr lang="en-US" dirty="0"/>
              <a:t>Which is preferable?</a:t>
            </a:r>
          </a:p>
          <a:p>
            <a:pPr marL="1077913" indent="-627063"/>
            <a:r>
              <a:rPr lang="en-US" dirty="0"/>
              <a:t>Why?</a:t>
            </a:r>
          </a:p>
          <a:p>
            <a:pPr>
              <a:buNone/>
            </a:pPr>
            <a:endParaRPr lang="en-US" dirty="0"/>
          </a:p>
          <a:p>
            <a:pPr>
              <a:buNone/>
            </a:pPr>
            <a:endParaRPr lang="en-US" dirty="0"/>
          </a:p>
        </p:txBody>
      </p:sp>
    </p:spTree>
    <p:extLst>
      <p:ext uri="{BB962C8B-B14F-4D97-AF65-F5344CB8AC3E}">
        <p14:creationId xmlns:p14="http://schemas.microsoft.com/office/powerpoint/2010/main" val="18165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9"/>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a:lstStyle/>
          <a:p>
            <a:pPr eaLnBrk="1" hangingPunct="1"/>
            <a:endParaRPr lang="en-US" dirty="0"/>
          </a:p>
        </p:txBody>
      </p:sp>
      <p:sp>
        <p:nvSpPr>
          <p:cNvPr id="5" name="Rectangle 3"/>
          <p:cNvSpPr>
            <a:spLocks noGrp="1"/>
          </p:cNvSpPr>
          <p:nvPr>
            <p:ph idx="13"/>
          </p:nvPr>
        </p:nvSpPr>
        <p:spPr/>
        <p:txBody>
          <a:bodyPr rtlCol="0">
            <a:normAutofit/>
          </a:bodyPr>
          <a:lstStyle/>
          <a:p>
            <a:endParaRPr lang="en-US" dirty="0"/>
          </a:p>
          <a:p>
            <a:r>
              <a:rPr lang="en-US" b="0" dirty="0">
                <a:solidFill>
                  <a:schemeClr val="bg2">
                    <a:lumMod val="50000"/>
                  </a:schemeClr>
                </a:solidFill>
              </a:rPr>
              <a:t>What is the game space? </a:t>
            </a:r>
          </a:p>
          <a:p>
            <a:r>
              <a:rPr lang="en-US" b="0" dirty="0">
                <a:solidFill>
                  <a:schemeClr val="bg2">
                    <a:lumMod val="50000"/>
                  </a:schemeClr>
                </a:solidFill>
              </a:rPr>
              <a:t>World Context</a:t>
            </a:r>
          </a:p>
          <a:p>
            <a:r>
              <a:rPr lang="en-US" b="0" dirty="0" err="1">
                <a:solidFill>
                  <a:schemeClr val="bg2">
                    <a:lumMod val="50000"/>
                  </a:schemeClr>
                </a:solidFill>
              </a:rPr>
              <a:t>Gamespaces</a:t>
            </a:r>
            <a:r>
              <a:rPr lang="en-US" b="0" dirty="0">
                <a:solidFill>
                  <a:schemeClr val="bg2">
                    <a:lumMod val="50000"/>
                  </a:schemeClr>
                </a:solidFill>
              </a:rPr>
              <a:t> and </a:t>
            </a:r>
            <a:r>
              <a:rPr lang="en-US" b="0" dirty="0" err="1">
                <a:solidFill>
                  <a:schemeClr val="bg2">
                    <a:lumMod val="50000"/>
                  </a:schemeClr>
                </a:solidFill>
              </a:rPr>
              <a:t>GameMechanics</a:t>
            </a:r>
            <a:endParaRPr lang="en-US" b="0" dirty="0">
              <a:solidFill>
                <a:schemeClr val="bg2">
                  <a:lumMod val="50000"/>
                </a:schemeClr>
              </a:solidFill>
            </a:endParaRPr>
          </a:p>
          <a:p>
            <a:r>
              <a:rPr lang="en-US" dirty="0"/>
              <a:t>Consistency</a:t>
            </a:r>
          </a:p>
        </p:txBody>
      </p:sp>
    </p:spTree>
    <p:extLst>
      <p:ext uri="{BB962C8B-B14F-4D97-AF65-F5344CB8AC3E}">
        <p14:creationId xmlns:p14="http://schemas.microsoft.com/office/powerpoint/2010/main" val="49062353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7131EBF-5AC0-4725-8352-03B936ED0155}"/>
              </a:ext>
            </a:extLst>
          </p:cNvPr>
          <p:cNvSpPr>
            <a:spLocks noGrp="1"/>
          </p:cNvSpPr>
          <p:nvPr>
            <p:ph type="title"/>
          </p:nvPr>
        </p:nvSpPr>
        <p:spPr/>
        <p:txBody>
          <a:bodyPr/>
          <a:lstStyle/>
          <a:p>
            <a:endParaRPr lang="en-GB"/>
          </a:p>
        </p:txBody>
      </p:sp>
      <p:sp>
        <p:nvSpPr>
          <p:cNvPr id="12" name="Content Placeholder 11">
            <a:extLst>
              <a:ext uri="{FF2B5EF4-FFF2-40B4-BE49-F238E27FC236}">
                <a16:creationId xmlns:a16="http://schemas.microsoft.com/office/drawing/2014/main" id="{F64F898A-9B15-408D-A742-1F7736F2B8D6}"/>
              </a:ext>
            </a:extLst>
          </p:cNvPr>
          <p:cNvSpPr>
            <a:spLocks noGrp="1"/>
          </p:cNvSpPr>
          <p:nvPr>
            <p:ph idx="13"/>
          </p:nvPr>
        </p:nvSpPr>
        <p:spPr/>
        <p:txBody>
          <a:bodyPr/>
          <a:lstStyle/>
          <a:p>
            <a:endParaRPr lang="en-GB" dirty="0"/>
          </a:p>
        </p:txBody>
      </p:sp>
      <p:sp>
        <p:nvSpPr>
          <p:cNvPr id="4" name="Oval 3">
            <a:extLst>
              <a:ext uri="{FF2B5EF4-FFF2-40B4-BE49-F238E27FC236}">
                <a16:creationId xmlns:a16="http://schemas.microsoft.com/office/drawing/2014/main" id="{7043BEAF-8539-43B2-B50B-16AAA2B53A86}"/>
              </a:ext>
            </a:extLst>
          </p:cNvPr>
          <p:cNvSpPr/>
          <p:nvPr/>
        </p:nvSpPr>
        <p:spPr>
          <a:xfrm>
            <a:off x="2913111" y="611748"/>
            <a:ext cx="3409025" cy="327586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E142C04B-4688-4FB8-8DBA-B5D65B056752}"/>
              </a:ext>
            </a:extLst>
          </p:cNvPr>
          <p:cNvSpPr txBox="1"/>
          <p:nvPr/>
        </p:nvSpPr>
        <p:spPr>
          <a:xfrm>
            <a:off x="5980472" y="840712"/>
            <a:ext cx="3185040" cy="461665"/>
          </a:xfrm>
          <a:prstGeom prst="rect">
            <a:avLst/>
          </a:prstGeom>
          <a:noFill/>
        </p:spPr>
        <p:txBody>
          <a:bodyPr wrap="square" rtlCol="0">
            <a:spAutoFit/>
          </a:bodyPr>
          <a:lstStyle/>
          <a:p>
            <a:r>
              <a:rPr lang="en-GB" sz="2400" b="1" dirty="0" err="1">
                <a:solidFill>
                  <a:srgbClr val="FFC000"/>
                </a:solidFill>
              </a:rPr>
              <a:t>Gamespace</a:t>
            </a:r>
            <a:r>
              <a:rPr lang="en-GB" sz="2400" b="1" dirty="0">
                <a:solidFill>
                  <a:srgbClr val="FFC000"/>
                </a:solidFill>
              </a:rPr>
              <a:t> </a:t>
            </a:r>
            <a:r>
              <a:rPr lang="en-GB" sz="1200" b="1" dirty="0">
                <a:solidFill>
                  <a:srgbClr val="FFC000"/>
                </a:solidFill>
              </a:rPr>
              <a:t>(&amp; Boundary)</a:t>
            </a:r>
          </a:p>
        </p:txBody>
      </p:sp>
      <p:sp>
        <p:nvSpPr>
          <p:cNvPr id="7" name="Oval 6">
            <a:extLst>
              <a:ext uri="{FF2B5EF4-FFF2-40B4-BE49-F238E27FC236}">
                <a16:creationId xmlns:a16="http://schemas.microsoft.com/office/drawing/2014/main" id="{6C2FE16E-2FD1-4E91-9ECB-85BA4320B85E}"/>
              </a:ext>
            </a:extLst>
          </p:cNvPr>
          <p:cNvSpPr/>
          <p:nvPr/>
        </p:nvSpPr>
        <p:spPr>
          <a:xfrm>
            <a:off x="4205890" y="1428750"/>
            <a:ext cx="2795893" cy="2762309"/>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074E696-0FCC-4F22-9478-F8ACC4D3F048}"/>
              </a:ext>
            </a:extLst>
          </p:cNvPr>
          <p:cNvSpPr txBox="1"/>
          <p:nvPr/>
        </p:nvSpPr>
        <p:spPr>
          <a:xfrm>
            <a:off x="6600709" y="1487236"/>
            <a:ext cx="1909916" cy="461665"/>
          </a:xfrm>
          <a:prstGeom prst="rect">
            <a:avLst/>
          </a:prstGeom>
          <a:noFill/>
        </p:spPr>
        <p:txBody>
          <a:bodyPr wrap="square" rtlCol="0">
            <a:spAutoFit/>
          </a:bodyPr>
          <a:lstStyle/>
          <a:p>
            <a:r>
              <a:rPr lang="en-GB" sz="2400" b="1" dirty="0">
                <a:solidFill>
                  <a:schemeClr val="accent4">
                    <a:lumMod val="60000"/>
                    <a:lumOff val="40000"/>
                  </a:schemeClr>
                </a:solidFill>
              </a:rPr>
              <a:t>Context</a:t>
            </a:r>
          </a:p>
        </p:txBody>
      </p:sp>
      <p:sp>
        <p:nvSpPr>
          <p:cNvPr id="9" name="Oval 8">
            <a:extLst>
              <a:ext uri="{FF2B5EF4-FFF2-40B4-BE49-F238E27FC236}">
                <a16:creationId xmlns:a16="http://schemas.microsoft.com/office/drawing/2014/main" id="{8A9CBA23-D441-40A2-9B1A-8285877670E4}"/>
              </a:ext>
            </a:extLst>
          </p:cNvPr>
          <p:cNvSpPr/>
          <p:nvPr/>
        </p:nvSpPr>
        <p:spPr>
          <a:xfrm>
            <a:off x="3088046" y="1075760"/>
            <a:ext cx="1793669" cy="1652692"/>
          </a:xfrm>
          <a:prstGeom prst="ellipse">
            <a:avLst/>
          </a:prstGeom>
          <a:noFill/>
          <a:ln w="69850">
            <a:solidFill>
              <a:srgbClr val="1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125ED9F-8603-4A93-B674-E33ADC82374C}"/>
              </a:ext>
            </a:extLst>
          </p:cNvPr>
          <p:cNvSpPr txBox="1"/>
          <p:nvPr/>
        </p:nvSpPr>
        <p:spPr>
          <a:xfrm>
            <a:off x="2184125" y="877956"/>
            <a:ext cx="1153861" cy="461665"/>
          </a:xfrm>
          <a:prstGeom prst="rect">
            <a:avLst/>
          </a:prstGeom>
          <a:noFill/>
        </p:spPr>
        <p:txBody>
          <a:bodyPr wrap="square" rtlCol="0">
            <a:spAutoFit/>
          </a:bodyPr>
          <a:lstStyle/>
          <a:p>
            <a:r>
              <a:rPr lang="en-GB" sz="2400" b="1" dirty="0">
                <a:solidFill>
                  <a:schemeClr val="bg2">
                    <a:lumMod val="50000"/>
                  </a:schemeClr>
                </a:solidFill>
              </a:rPr>
              <a:t>Game</a:t>
            </a:r>
          </a:p>
        </p:txBody>
      </p:sp>
      <p:sp>
        <p:nvSpPr>
          <p:cNvPr id="13" name="Oval 12">
            <a:extLst>
              <a:ext uri="{FF2B5EF4-FFF2-40B4-BE49-F238E27FC236}">
                <a16:creationId xmlns:a16="http://schemas.microsoft.com/office/drawing/2014/main" id="{61EAF231-49C8-4113-8314-15F035262121}"/>
              </a:ext>
            </a:extLst>
          </p:cNvPr>
          <p:cNvSpPr/>
          <p:nvPr/>
        </p:nvSpPr>
        <p:spPr>
          <a:xfrm>
            <a:off x="3428419" y="2361582"/>
            <a:ext cx="1341638" cy="1171830"/>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AD053B28-8FA4-4F2B-B062-9EC9AA4015C0}"/>
              </a:ext>
            </a:extLst>
          </p:cNvPr>
          <p:cNvSpPr txBox="1"/>
          <p:nvPr/>
        </p:nvSpPr>
        <p:spPr>
          <a:xfrm>
            <a:off x="983973" y="3163114"/>
            <a:ext cx="2400305" cy="461665"/>
          </a:xfrm>
          <a:prstGeom prst="rect">
            <a:avLst/>
          </a:prstGeom>
          <a:noFill/>
        </p:spPr>
        <p:txBody>
          <a:bodyPr wrap="square" rtlCol="0">
            <a:spAutoFit/>
          </a:bodyPr>
          <a:lstStyle/>
          <a:p>
            <a:r>
              <a:rPr lang="en-GB" sz="2400" b="1" dirty="0">
                <a:solidFill>
                  <a:srgbClr val="92D050"/>
                </a:solidFill>
              </a:rPr>
              <a:t>Game mechanics</a:t>
            </a:r>
          </a:p>
        </p:txBody>
      </p:sp>
      <p:sp>
        <p:nvSpPr>
          <p:cNvPr id="15" name="TextBox 14">
            <a:extLst>
              <a:ext uri="{FF2B5EF4-FFF2-40B4-BE49-F238E27FC236}">
                <a16:creationId xmlns:a16="http://schemas.microsoft.com/office/drawing/2014/main" id="{81441675-FF3F-497A-9262-A10B3D1EB8F6}"/>
              </a:ext>
            </a:extLst>
          </p:cNvPr>
          <p:cNvSpPr txBox="1"/>
          <p:nvPr/>
        </p:nvSpPr>
        <p:spPr>
          <a:xfrm>
            <a:off x="3278662" y="1778978"/>
            <a:ext cx="1293338" cy="338554"/>
          </a:xfrm>
          <a:prstGeom prst="rect">
            <a:avLst/>
          </a:prstGeom>
          <a:noFill/>
        </p:spPr>
        <p:txBody>
          <a:bodyPr wrap="square" rtlCol="0">
            <a:spAutoFit/>
          </a:bodyPr>
          <a:lstStyle/>
          <a:p>
            <a:r>
              <a:rPr lang="en-GB" b="1" dirty="0">
                <a:solidFill>
                  <a:schemeClr val="accent6">
                    <a:lumMod val="75000"/>
                  </a:schemeClr>
                </a:solidFill>
              </a:rPr>
              <a:t>Level Design</a:t>
            </a:r>
          </a:p>
        </p:txBody>
      </p:sp>
      <p:sp>
        <p:nvSpPr>
          <p:cNvPr id="16" name="Oval 15">
            <a:extLst>
              <a:ext uri="{FF2B5EF4-FFF2-40B4-BE49-F238E27FC236}">
                <a16:creationId xmlns:a16="http://schemas.microsoft.com/office/drawing/2014/main" id="{1B950499-683F-449C-8E6E-8BA2D58121F2}"/>
              </a:ext>
            </a:extLst>
          </p:cNvPr>
          <p:cNvSpPr/>
          <p:nvPr/>
        </p:nvSpPr>
        <p:spPr>
          <a:xfrm>
            <a:off x="3943728" y="2106213"/>
            <a:ext cx="505441" cy="459844"/>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907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3" grpId="0" animBg="1"/>
      <p:bldP spid="14" grpId="0"/>
      <p:bldP spid="15" grpId="0"/>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5823A-6D10-4F1F-95FA-79B469B5AFE1}"/>
              </a:ext>
            </a:extLst>
          </p:cNvPr>
          <p:cNvSpPr>
            <a:spLocks noGrp="1"/>
          </p:cNvSpPr>
          <p:nvPr>
            <p:ph type="title"/>
          </p:nvPr>
        </p:nvSpPr>
        <p:spPr/>
        <p:txBody>
          <a:bodyPr/>
          <a:lstStyle/>
          <a:p>
            <a:r>
              <a:rPr lang="en-GB" dirty="0" err="1"/>
              <a:t>Consistancy</a:t>
            </a:r>
            <a:endParaRPr lang="en-GB" dirty="0"/>
          </a:p>
        </p:txBody>
      </p:sp>
      <p:sp>
        <p:nvSpPr>
          <p:cNvPr id="3" name="Content Placeholder 2">
            <a:extLst>
              <a:ext uri="{FF2B5EF4-FFF2-40B4-BE49-F238E27FC236}">
                <a16:creationId xmlns:a16="http://schemas.microsoft.com/office/drawing/2014/main" id="{7FC1C416-7C70-48A5-93BE-F021C6600576}"/>
              </a:ext>
            </a:extLst>
          </p:cNvPr>
          <p:cNvSpPr>
            <a:spLocks noGrp="1"/>
          </p:cNvSpPr>
          <p:nvPr>
            <p:ph idx="13"/>
          </p:nvPr>
        </p:nvSpPr>
        <p:spPr/>
        <p:txBody>
          <a:bodyPr/>
          <a:lstStyle/>
          <a:p>
            <a:pPr marL="0" indent="0">
              <a:buNone/>
            </a:pPr>
            <a:r>
              <a:rPr lang="en-GB" b="0" dirty="0"/>
              <a:t>How important is consistency within a </a:t>
            </a:r>
            <a:r>
              <a:rPr lang="en-GB" b="0" dirty="0" err="1"/>
              <a:t>playspace</a:t>
            </a:r>
            <a:r>
              <a:rPr lang="en-GB" b="0" dirty="0"/>
              <a:t>?</a:t>
            </a:r>
          </a:p>
          <a:p>
            <a:pPr marL="0" indent="0">
              <a:buNone/>
            </a:pPr>
            <a:r>
              <a:rPr lang="en-GB" b="0" dirty="0"/>
              <a:t>What happen if you are inconstant? </a:t>
            </a:r>
          </a:p>
          <a:p>
            <a:pPr marL="0" indent="0">
              <a:buNone/>
            </a:pPr>
            <a:r>
              <a:rPr lang="en-GB" b="0" dirty="0"/>
              <a:t>How do you obtain constancy within the game world?</a:t>
            </a:r>
          </a:p>
          <a:p>
            <a:pPr marL="0" indent="0">
              <a:buNone/>
            </a:pPr>
            <a:endParaRPr lang="en-GB" b="0" dirty="0"/>
          </a:p>
        </p:txBody>
      </p:sp>
    </p:spTree>
    <p:extLst>
      <p:ext uri="{BB962C8B-B14F-4D97-AF65-F5344CB8AC3E}">
        <p14:creationId xmlns:p14="http://schemas.microsoft.com/office/powerpoint/2010/main" val="318818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9"/>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9"/>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97718-C8C1-4D08-8856-8B9E68E485A4}"/>
              </a:ext>
            </a:extLst>
          </p:cNvPr>
          <p:cNvSpPr>
            <a:spLocks noGrp="1"/>
          </p:cNvSpPr>
          <p:nvPr>
            <p:ph type="title"/>
          </p:nvPr>
        </p:nvSpPr>
        <p:spPr/>
        <p:txBody>
          <a:bodyPr/>
          <a:lstStyle/>
          <a:p>
            <a:r>
              <a:rPr lang="en-GB" dirty="0"/>
              <a:t>Testbeds</a:t>
            </a:r>
          </a:p>
        </p:txBody>
      </p:sp>
      <p:sp>
        <p:nvSpPr>
          <p:cNvPr id="3" name="Content Placeholder 2">
            <a:extLst>
              <a:ext uri="{FF2B5EF4-FFF2-40B4-BE49-F238E27FC236}">
                <a16:creationId xmlns:a16="http://schemas.microsoft.com/office/drawing/2014/main" id="{1FE56D89-C1E9-4B00-A055-389BBC5453E6}"/>
              </a:ext>
            </a:extLst>
          </p:cNvPr>
          <p:cNvSpPr>
            <a:spLocks noGrp="1"/>
          </p:cNvSpPr>
          <p:nvPr>
            <p:ph idx="13"/>
          </p:nvPr>
        </p:nvSpPr>
        <p:spPr>
          <a:xfrm>
            <a:off x="209550" y="1428751"/>
            <a:ext cx="3877434" cy="3200400"/>
          </a:xfrm>
        </p:spPr>
        <p:txBody>
          <a:bodyPr/>
          <a:lstStyle/>
          <a:p>
            <a:pPr marL="0" indent="0">
              <a:buNone/>
            </a:pPr>
            <a:r>
              <a:rPr lang="en-GB" sz="1600" dirty="0"/>
              <a:t>Normally a level is set up where the main core mechanics can be tested. </a:t>
            </a:r>
          </a:p>
          <a:p>
            <a:pPr marL="0" indent="0">
              <a:buNone/>
            </a:pPr>
            <a:r>
              <a:rPr lang="en-GB" sz="1600" dirty="0"/>
              <a:t>There’s no standard name for this:</a:t>
            </a:r>
          </a:p>
          <a:p>
            <a:pPr marL="714375" indent="-266700">
              <a:lnSpc>
                <a:spcPct val="100000"/>
              </a:lnSpc>
              <a:spcBef>
                <a:spcPts val="600"/>
              </a:spcBef>
            </a:pPr>
            <a:r>
              <a:rPr lang="en-GB" sz="1600" dirty="0"/>
              <a:t>Testbed</a:t>
            </a:r>
          </a:p>
          <a:p>
            <a:pPr marL="714375" indent="-266700">
              <a:lnSpc>
                <a:spcPct val="100000"/>
              </a:lnSpc>
              <a:spcBef>
                <a:spcPts val="600"/>
              </a:spcBef>
            </a:pPr>
            <a:r>
              <a:rPr lang="en-GB" sz="1600" dirty="0"/>
              <a:t>Test level</a:t>
            </a:r>
          </a:p>
          <a:p>
            <a:pPr marL="714375" indent="-266700">
              <a:lnSpc>
                <a:spcPct val="100000"/>
              </a:lnSpc>
              <a:spcBef>
                <a:spcPts val="600"/>
              </a:spcBef>
            </a:pPr>
            <a:r>
              <a:rPr lang="en-GB" sz="1600" dirty="0" err="1"/>
              <a:t>Blockout</a:t>
            </a:r>
            <a:r>
              <a:rPr lang="en-GB" sz="1600" dirty="0"/>
              <a:t> room</a:t>
            </a:r>
          </a:p>
          <a:p>
            <a:pPr marL="714375" indent="-266700">
              <a:lnSpc>
                <a:spcPct val="100000"/>
              </a:lnSpc>
              <a:spcBef>
                <a:spcPts val="600"/>
              </a:spcBef>
            </a:pPr>
            <a:r>
              <a:rPr lang="en-GB" sz="1600" dirty="0" err="1"/>
              <a:t>Whiteroom</a:t>
            </a:r>
            <a:endParaRPr lang="en-GB" sz="1600" dirty="0"/>
          </a:p>
          <a:p>
            <a:pPr marL="714375" indent="-266700">
              <a:lnSpc>
                <a:spcPct val="100000"/>
              </a:lnSpc>
              <a:spcBef>
                <a:spcPts val="600"/>
              </a:spcBef>
            </a:pPr>
            <a:r>
              <a:rPr lang="en-GB" sz="1600" dirty="0"/>
              <a:t>Whitebox room</a:t>
            </a:r>
          </a:p>
          <a:p>
            <a:pPr marL="714375" indent="-266700">
              <a:lnSpc>
                <a:spcPct val="100000"/>
              </a:lnSpc>
              <a:spcBef>
                <a:spcPts val="600"/>
              </a:spcBef>
            </a:pPr>
            <a:r>
              <a:rPr lang="en-GB" sz="1600" dirty="0"/>
              <a:t>Sandbox</a:t>
            </a:r>
          </a:p>
          <a:p>
            <a:pPr marL="0" indent="0">
              <a:buNone/>
            </a:pPr>
            <a:r>
              <a:rPr lang="en-GB" sz="1600" dirty="0"/>
              <a:t>It is however important to ensure constancy by avoiding extraneous level elements.  </a:t>
            </a:r>
          </a:p>
        </p:txBody>
      </p:sp>
      <p:pic>
        <p:nvPicPr>
          <p:cNvPr id="1026" name="Picture 2" descr="Related image">
            <a:extLst>
              <a:ext uri="{FF2B5EF4-FFF2-40B4-BE49-F238E27FC236}">
                <a16:creationId xmlns:a16="http://schemas.microsoft.com/office/drawing/2014/main" id="{A29F868C-40A4-47FD-8305-40E697D34D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75" t="4630" b="4814"/>
          <a:stretch/>
        </p:blipFill>
        <p:spPr bwMode="auto">
          <a:xfrm>
            <a:off x="4086984" y="1257299"/>
            <a:ext cx="4942716" cy="369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42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3"/>
          </p:nvPr>
        </p:nvSpPr>
        <p:spPr/>
        <p:txBody>
          <a:bodyPr/>
          <a:lstStyle/>
          <a:p>
            <a:pPr marL="0" indent="0">
              <a:buNone/>
            </a:pPr>
            <a:r>
              <a:rPr lang="en-US" dirty="0"/>
              <a:t>Imagine you are developing a platformer.</a:t>
            </a:r>
          </a:p>
          <a:p>
            <a:pPr marL="0" indent="0">
              <a:buNone/>
            </a:pPr>
            <a:r>
              <a:rPr lang="en-US" dirty="0"/>
              <a:t>Should gravity always be constant? If not under what could change it?</a:t>
            </a:r>
          </a:p>
          <a:p>
            <a:pPr marL="0" indent="0">
              <a:buNone/>
            </a:pPr>
            <a:r>
              <a:rPr lang="en-US" dirty="0"/>
              <a:t>Should a player’s jump height and distance always be consistent? If not under what criteria can you change it?</a:t>
            </a:r>
          </a:p>
          <a:p>
            <a:pPr marL="0" indent="0">
              <a:buNone/>
            </a:pPr>
            <a:r>
              <a:rPr lang="en-US" dirty="0"/>
              <a:t>Should a players action always be predictable? If not under what conditions can this be changed?</a:t>
            </a:r>
          </a:p>
          <a:p>
            <a:pPr marL="0" indent="0">
              <a:buNone/>
            </a:pPr>
            <a:endParaRPr lang="en-US" dirty="0"/>
          </a:p>
        </p:txBody>
      </p:sp>
    </p:spTree>
    <p:extLst>
      <p:ext uri="{BB962C8B-B14F-4D97-AF65-F5344CB8AC3E}">
        <p14:creationId xmlns:p14="http://schemas.microsoft.com/office/powerpoint/2010/main" val="20598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5823A-6D10-4F1F-95FA-79B469B5AFE1}"/>
              </a:ext>
            </a:extLst>
          </p:cNvPr>
          <p:cNvSpPr>
            <a:spLocks noGrp="1"/>
          </p:cNvSpPr>
          <p:nvPr>
            <p:ph type="title"/>
          </p:nvPr>
        </p:nvSpPr>
        <p:spPr/>
        <p:txBody>
          <a:bodyPr/>
          <a:lstStyle/>
          <a:p>
            <a:r>
              <a:rPr lang="en-GB" dirty="0" err="1"/>
              <a:t>Consistancy</a:t>
            </a:r>
            <a:endParaRPr lang="en-GB" dirty="0"/>
          </a:p>
        </p:txBody>
      </p:sp>
      <p:sp>
        <p:nvSpPr>
          <p:cNvPr id="3" name="Content Placeholder 2">
            <a:extLst>
              <a:ext uri="{FF2B5EF4-FFF2-40B4-BE49-F238E27FC236}">
                <a16:creationId xmlns:a16="http://schemas.microsoft.com/office/drawing/2014/main" id="{7FC1C416-7C70-48A5-93BE-F021C6600576}"/>
              </a:ext>
            </a:extLst>
          </p:cNvPr>
          <p:cNvSpPr>
            <a:spLocks noGrp="1"/>
          </p:cNvSpPr>
          <p:nvPr>
            <p:ph idx="13"/>
          </p:nvPr>
        </p:nvSpPr>
        <p:spPr>
          <a:xfrm>
            <a:off x="800100" y="1169442"/>
            <a:ext cx="7543800" cy="3200400"/>
          </a:xfrm>
        </p:spPr>
        <p:txBody>
          <a:bodyPr/>
          <a:lstStyle/>
          <a:p>
            <a:pPr marL="0" indent="0">
              <a:buNone/>
            </a:pPr>
            <a:endParaRPr lang="en-GB" b="0" dirty="0"/>
          </a:p>
          <a:p>
            <a:pPr marL="0" indent="0">
              <a:buNone/>
            </a:pPr>
            <a:r>
              <a:rPr lang="en-GB" dirty="0"/>
              <a:t>Players should not be ‘unnecessarily’ confused.</a:t>
            </a:r>
          </a:p>
          <a:p>
            <a:pPr marL="0" indent="0">
              <a:buNone/>
            </a:pPr>
            <a:r>
              <a:rPr lang="en-GB" dirty="0"/>
              <a:t>Believability is more important than realism.</a:t>
            </a:r>
          </a:p>
          <a:p>
            <a:pPr marL="0" indent="0">
              <a:buNone/>
            </a:pPr>
            <a:endParaRPr lang="en-GB" b="0" dirty="0"/>
          </a:p>
          <a:p>
            <a:pPr marL="0" indent="0">
              <a:buNone/>
            </a:pPr>
            <a:r>
              <a:rPr lang="en-GB" b="0" dirty="0"/>
              <a:t>If you want something to vary through a game:</a:t>
            </a:r>
          </a:p>
          <a:p>
            <a:pPr marL="723900" indent="-368300"/>
            <a:r>
              <a:rPr lang="en-GB" sz="1800" b="0" dirty="0"/>
              <a:t>Have a reason for it (built into the context or </a:t>
            </a:r>
            <a:r>
              <a:rPr lang="en-GB" sz="1800" b="0" dirty="0" err="1"/>
              <a:t>gamespace</a:t>
            </a:r>
            <a:r>
              <a:rPr lang="en-GB" sz="1800" b="0" dirty="0"/>
              <a:t>)</a:t>
            </a:r>
          </a:p>
          <a:p>
            <a:pPr marL="723900" indent="-368300"/>
            <a:r>
              <a:rPr lang="en-GB" sz="1800" b="0" dirty="0"/>
              <a:t>Do it if it makes the player feel awesome – and it won’t be noticed (but are you really sure it won’t be).</a:t>
            </a:r>
          </a:p>
          <a:p>
            <a:pPr marL="0" indent="0">
              <a:buNone/>
            </a:pPr>
            <a:endParaRPr lang="en-GB" b="0" dirty="0"/>
          </a:p>
          <a:p>
            <a:pPr marL="0" indent="0">
              <a:buNone/>
            </a:pPr>
            <a:endParaRPr lang="en-GB" b="0" dirty="0"/>
          </a:p>
          <a:p>
            <a:pPr marL="0" indent="0">
              <a:buNone/>
            </a:pPr>
            <a:endParaRPr lang="en-GB" b="0" dirty="0"/>
          </a:p>
        </p:txBody>
      </p:sp>
    </p:spTree>
    <p:extLst>
      <p:ext uri="{BB962C8B-B14F-4D97-AF65-F5344CB8AC3E}">
        <p14:creationId xmlns:p14="http://schemas.microsoft.com/office/powerpoint/2010/main" val="24050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9"/>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99"/>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CE97-DC77-4AE4-9838-BC9352DA206D}"/>
              </a:ext>
            </a:extLst>
          </p:cNvPr>
          <p:cNvSpPr>
            <a:spLocks noGrp="1"/>
          </p:cNvSpPr>
          <p:nvPr>
            <p:ph type="title"/>
          </p:nvPr>
        </p:nvSpPr>
        <p:spPr/>
        <p:txBody>
          <a:bodyPr/>
          <a:lstStyle/>
          <a:p>
            <a:r>
              <a:rPr lang="en-GB" dirty="0" err="1"/>
              <a:t>Consistancy</a:t>
            </a:r>
            <a:endParaRPr lang="en-GB" dirty="0"/>
          </a:p>
        </p:txBody>
      </p:sp>
      <p:sp>
        <p:nvSpPr>
          <p:cNvPr id="3" name="Content Placeholder 2">
            <a:extLst>
              <a:ext uri="{FF2B5EF4-FFF2-40B4-BE49-F238E27FC236}">
                <a16:creationId xmlns:a16="http://schemas.microsoft.com/office/drawing/2014/main" id="{B77C9942-5412-4719-9A1B-50331C8926DA}"/>
              </a:ext>
            </a:extLst>
          </p:cNvPr>
          <p:cNvSpPr>
            <a:spLocks noGrp="1"/>
          </p:cNvSpPr>
          <p:nvPr>
            <p:ph idx="13"/>
          </p:nvPr>
        </p:nvSpPr>
        <p:spPr>
          <a:xfrm>
            <a:off x="800100" y="1924051"/>
            <a:ext cx="7543800" cy="3200400"/>
          </a:xfrm>
        </p:spPr>
        <p:txBody>
          <a:bodyPr/>
          <a:lstStyle/>
          <a:p>
            <a:pPr marL="0" indent="0" algn="ctr">
              <a:buNone/>
            </a:pPr>
            <a:r>
              <a:rPr lang="en-GB" sz="2800" dirty="0"/>
              <a:t>Only break rules and consistency when you know what you’re doing and why.</a:t>
            </a:r>
          </a:p>
          <a:p>
            <a:pPr marL="0" indent="0" algn="ctr">
              <a:buNone/>
            </a:pPr>
            <a:endParaRPr lang="en-GB" sz="2800" dirty="0"/>
          </a:p>
          <a:p>
            <a:pPr marL="0" indent="0" algn="ctr">
              <a:buNone/>
            </a:pPr>
            <a:r>
              <a:rPr lang="en-GB" sz="2800" dirty="0"/>
              <a:t>Never do it by accident or on a whim</a:t>
            </a:r>
          </a:p>
        </p:txBody>
      </p:sp>
    </p:spTree>
    <p:extLst>
      <p:ext uri="{BB962C8B-B14F-4D97-AF65-F5344CB8AC3E}">
        <p14:creationId xmlns:p14="http://schemas.microsoft.com/office/powerpoint/2010/main" val="30139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C83F-54F9-4234-8FF2-B1D6254A276C}"/>
              </a:ext>
            </a:extLst>
          </p:cNvPr>
          <p:cNvSpPr>
            <a:spLocks noGrp="1"/>
          </p:cNvSpPr>
          <p:nvPr>
            <p:ph type="title"/>
          </p:nvPr>
        </p:nvSpPr>
        <p:spPr/>
        <p:txBody>
          <a:bodyPr/>
          <a:lstStyle/>
          <a:p>
            <a:r>
              <a:rPr lang="en-GB" dirty="0"/>
              <a:t>Recap</a:t>
            </a:r>
          </a:p>
        </p:txBody>
      </p:sp>
      <p:sp>
        <p:nvSpPr>
          <p:cNvPr id="3" name="Content Placeholder 2">
            <a:extLst>
              <a:ext uri="{FF2B5EF4-FFF2-40B4-BE49-F238E27FC236}">
                <a16:creationId xmlns:a16="http://schemas.microsoft.com/office/drawing/2014/main" id="{9C01532A-DE51-4404-A187-EABA2151AFEC}"/>
              </a:ext>
            </a:extLst>
          </p:cNvPr>
          <p:cNvSpPr>
            <a:spLocks noGrp="1"/>
          </p:cNvSpPr>
          <p:nvPr>
            <p:ph idx="13"/>
          </p:nvPr>
        </p:nvSpPr>
        <p:spPr/>
        <p:txBody>
          <a:bodyPr>
            <a:normAutofit fontScale="92500" lnSpcReduction="10000"/>
          </a:bodyPr>
          <a:lstStyle/>
          <a:p>
            <a:r>
              <a:rPr lang="en-GB" dirty="0"/>
              <a:t>The game space encompasses The game, levels and game mechanics (and normally the context).</a:t>
            </a:r>
          </a:p>
          <a:p>
            <a:r>
              <a:rPr lang="en-GB" dirty="0" err="1"/>
              <a:t>Gamespace</a:t>
            </a:r>
            <a:r>
              <a:rPr lang="en-GB" dirty="0"/>
              <a:t> bounds the gam</a:t>
            </a:r>
          </a:p>
          <a:p>
            <a:r>
              <a:rPr lang="en-GB" dirty="0" err="1"/>
              <a:t>Gamespaces</a:t>
            </a:r>
            <a:r>
              <a:rPr lang="en-GB" dirty="0"/>
              <a:t> can be considered </a:t>
            </a:r>
            <a:r>
              <a:rPr lang="en-GB" dirty="0" err="1"/>
              <a:t>heirachical</a:t>
            </a:r>
            <a:endParaRPr lang="en-GB" dirty="0"/>
          </a:p>
          <a:p>
            <a:r>
              <a:rPr lang="en-GB" dirty="0"/>
              <a:t>Levels are a sub-</a:t>
            </a:r>
            <a:r>
              <a:rPr lang="en-GB" dirty="0" err="1"/>
              <a:t>gamespace</a:t>
            </a:r>
            <a:r>
              <a:rPr lang="en-GB" dirty="0"/>
              <a:t> – sometimes with modified mechanics.</a:t>
            </a:r>
          </a:p>
          <a:p>
            <a:r>
              <a:rPr lang="en-GB" dirty="0"/>
              <a:t>The World Context is integral to the </a:t>
            </a:r>
            <a:r>
              <a:rPr lang="en-GB" dirty="0" err="1"/>
              <a:t>gamespace</a:t>
            </a:r>
            <a:r>
              <a:rPr lang="en-GB" dirty="0"/>
              <a:t>.</a:t>
            </a:r>
          </a:p>
          <a:p>
            <a:r>
              <a:rPr lang="en-GB" dirty="0"/>
              <a:t>The </a:t>
            </a:r>
            <a:r>
              <a:rPr lang="en-GB" dirty="0" err="1"/>
              <a:t>gamespace</a:t>
            </a:r>
            <a:r>
              <a:rPr lang="en-GB" dirty="0"/>
              <a:t> and mechanics should exhibit synergy.</a:t>
            </a:r>
          </a:p>
          <a:p>
            <a:r>
              <a:rPr lang="en-GB" dirty="0"/>
              <a:t>Be consistent – unless you have a VERY good reason to not be.</a:t>
            </a:r>
          </a:p>
          <a:p>
            <a:pPr marL="0" indent="0">
              <a:buNone/>
            </a:pPr>
            <a:endParaRPr lang="en-GB" dirty="0"/>
          </a:p>
          <a:p>
            <a:endParaRPr lang="en-GB" dirty="0"/>
          </a:p>
          <a:p>
            <a:endParaRPr lang="en-GB" dirty="0"/>
          </a:p>
        </p:txBody>
      </p:sp>
    </p:spTree>
    <p:extLst>
      <p:ext uri="{BB962C8B-B14F-4D97-AF65-F5344CB8AC3E}">
        <p14:creationId xmlns:p14="http://schemas.microsoft.com/office/powerpoint/2010/main" val="492243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a:t>
            </a:r>
          </a:p>
        </p:txBody>
      </p:sp>
      <p:sp>
        <p:nvSpPr>
          <p:cNvPr id="3" name="Content Placeholder 2"/>
          <p:cNvSpPr>
            <a:spLocks noGrp="1"/>
          </p:cNvSpPr>
          <p:nvPr>
            <p:ph idx="13"/>
          </p:nvPr>
        </p:nvSpPr>
        <p:spPr>
          <a:xfrm>
            <a:off x="711200" y="4730749"/>
            <a:ext cx="7543800" cy="412751"/>
          </a:xfrm>
        </p:spPr>
        <p:txBody>
          <a:bodyPr/>
          <a:lstStyle/>
          <a:p>
            <a:r>
              <a:rPr lang="en-US" sz="1400" i="1" dirty="0" err="1"/>
              <a:t>Ching</a:t>
            </a:r>
            <a:r>
              <a:rPr lang="en-US" sz="1400" i="1" dirty="0"/>
              <a:t>, F.D.K., 2007. Architecture--form, space, &amp;amp; order 3rd ed., John Wiley &amp; Sons.</a:t>
            </a:r>
          </a:p>
          <a:p>
            <a:endParaRPr lang="en-US" dirty="0"/>
          </a:p>
        </p:txBody>
      </p:sp>
      <p:pic>
        <p:nvPicPr>
          <p:cNvPr id="130050" name="Picture 2"/>
          <p:cNvPicPr>
            <a:picLocks noChangeAspect="1" noChangeArrowheads="1"/>
          </p:cNvPicPr>
          <p:nvPr/>
        </p:nvPicPr>
        <p:blipFill>
          <a:blip r:embed="rId2" cstate="print"/>
          <a:srcRect/>
          <a:stretch>
            <a:fillRect/>
          </a:stretch>
        </p:blipFill>
        <p:spPr bwMode="auto">
          <a:xfrm>
            <a:off x="480483" y="1401233"/>
            <a:ext cx="8023437" cy="301401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p:nvPr>
        </p:nvSpPr>
        <p:spPr/>
        <p:txBody>
          <a:bodyPr/>
          <a:lstStyle/>
          <a:p>
            <a:pPr eaLnBrk="1" hangingPunct="1"/>
            <a:r>
              <a:rPr lang="en-US"/>
              <a:t>References</a:t>
            </a:r>
          </a:p>
        </p:txBody>
      </p:sp>
      <p:sp>
        <p:nvSpPr>
          <p:cNvPr id="3" name="Rectangle 3"/>
          <p:cNvSpPr>
            <a:spLocks noGrp="1"/>
          </p:cNvSpPr>
          <p:nvPr>
            <p:ph idx="13"/>
          </p:nvPr>
        </p:nvSpPr>
        <p:spPr/>
        <p:txBody>
          <a:bodyPr rtlCol="0">
            <a:normAutofit fontScale="40000" lnSpcReduction="20000"/>
          </a:bodyPr>
          <a:lstStyle/>
          <a:p>
            <a:pPr>
              <a:spcBef>
                <a:spcPts val="600"/>
              </a:spcBef>
              <a:buSzPct val="60000"/>
              <a:buFont typeface="Webdings" pitchFamily="18" charset="2"/>
              <a:buChar char="n"/>
            </a:pPr>
            <a:r>
              <a:rPr lang="en-US" sz="2500" i="1" dirty="0"/>
              <a:t>Ching, F.D.K., 2007. Architecture--form, space, &amp;amp; order 3rd ed., John Wiley &amp; Sons.</a:t>
            </a:r>
          </a:p>
          <a:p>
            <a:pPr>
              <a:lnSpc>
                <a:spcPct val="120000"/>
              </a:lnSpc>
              <a:spcBef>
                <a:spcPts val="600"/>
              </a:spcBef>
            </a:pPr>
            <a:r>
              <a:rPr lang="en-US" sz="2800" dirty="0" err="1"/>
              <a:t>Clemant</a:t>
            </a:r>
            <a:r>
              <a:rPr lang="en-US" sz="2800" dirty="0"/>
              <a:t>, H., 1991. The Creation of Imaginary Beings. In </a:t>
            </a:r>
            <a:r>
              <a:rPr lang="en-US" sz="2800" i="1" dirty="0"/>
              <a:t>Writing Science Fiction and Fantasy</a:t>
            </a:r>
            <a:r>
              <a:rPr lang="en-US" sz="2800" dirty="0"/>
              <a:t>. St. Martin’s press.</a:t>
            </a:r>
          </a:p>
          <a:p>
            <a:pPr>
              <a:lnSpc>
                <a:spcPct val="120000"/>
              </a:lnSpc>
              <a:spcBef>
                <a:spcPts val="600"/>
              </a:spcBef>
            </a:pPr>
            <a:r>
              <a:rPr lang="en-US" sz="2800" dirty="0"/>
              <a:t>Crosby, N.R., </a:t>
            </a:r>
            <a:r>
              <a:rPr lang="en-US" sz="2800" dirty="0" err="1"/>
              <a:t>HârnWorld</a:t>
            </a:r>
            <a:r>
              <a:rPr lang="en-US" sz="2800" dirty="0"/>
              <a:t> Maps | Kelestia.com. </a:t>
            </a:r>
            <a:r>
              <a:rPr lang="en-US" sz="2800" i="1" dirty="0"/>
              <a:t>1980 onwards</a:t>
            </a:r>
            <a:r>
              <a:rPr lang="en-US" sz="2800" dirty="0"/>
              <a:t>. Available at: http://www.kelestia.com/catalog/58 [Accessed December 28, 2015].</a:t>
            </a:r>
          </a:p>
          <a:p>
            <a:pPr>
              <a:lnSpc>
                <a:spcPct val="120000"/>
              </a:lnSpc>
              <a:spcBef>
                <a:spcPts val="600"/>
              </a:spcBef>
            </a:pPr>
            <a:r>
              <a:rPr lang="en-US" sz="2800" dirty="0"/>
              <a:t>Dixon, D., 1981. </a:t>
            </a:r>
            <a:r>
              <a:rPr lang="en-US" sz="2800" i="1" dirty="0"/>
              <a:t>After Man</a:t>
            </a:r>
            <a:r>
              <a:rPr lang="en-US" sz="2800" dirty="0"/>
              <a:t>, Granada Publishing; New edition </a:t>
            </a:r>
            <a:r>
              <a:rPr lang="en-US" sz="2800" dirty="0" err="1"/>
              <a:t>edition</a:t>
            </a:r>
            <a:r>
              <a:rPr lang="en-US" sz="2800" dirty="0"/>
              <a:t> (4 Nov. 1982).</a:t>
            </a:r>
          </a:p>
          <a:p>
            <a:pPr>
              <a:lnSpc>
                <a:spcPct val="120000"/>
              </a:lnSpc>
              <a:spcBef>
                <a:spcPts val="600"/>
              </a:spcBef>
            </a:pPr>
            <a:r>
              <a:rPr lang="en-US" sz="2800" dirty="0"/>
              <a:t>Evans, S.J., 2015. Map of Middle-Earth with Tolkien’s hand-written notes gives insight into his mind | Daily Mail Online. </a:t>
            </a:r>
            <a:r>
              <a:rPr lang="en-US" sz="2800" i="1" dirty="0"/>
              <a:t>Mail Online</a:t>
            </a:r>
            <a:r>
              <a:rPr lang="en-US" sz="2800" dirty="0"/>
              <a:t>. Available at: http://www.dailymail.co.uk/news/article-3287440/Show-way-Mordor-Unique-hand-drawn-map-Middle-Earth-gives-rare-insight-Tolkien-s-mind.html [Accessed January 6, 2016].</a:t>
            </a:r>
          </a:p>
          <a:p>
            <a:pPr>
              <a:lnSpc>
                <a:spcPct val="120000"/>
              </a:lnSpc>
              <a:spcBef>
                <a:spcPts val="600"/>
              </a:spcBef>
            </a:pPr>
            <a:r>
              <a:rPr lang="en-US" sz="2800" dirty="0" err="1"/>
              <a:t>Manguel</a:t>
            </a:r>
            <a:r>
              <a:rPr lang="en-US" sz="2800" dirty="0"/>
              <a:t>, A., 1980. </a:t>
            </a:r>
            <a:r>
              <a:rPr lang="en-US" sz="2800" i="1" dirty="0"/>
              <a:t>The Dictionary of Imaginary Places: The Newly Updated and Expanded Classic: Amazon.co.uk: A </a:t>
            </a:r>
            <a:r>
              <a:rPr lang="en-US" sz="2800" i="1" dirty="0" err="1"/>
              <a:t>Manguel</a:t>
            </a:r>
            <a:r>
              <a:rPr lang="en-US" sz="2800" i="1" dirty="0"/>
              <a:t>: 9780613563116: Books</a:t>
            </a:r>
            <a:r>
              <a:rPr lang="en-US" sz="2800" dirty="0"/>
              <a:t>, Turtleback books. Available at: http://www.amazon.co.uk/The-Dictionary-Imaginary-Places-Expanded/dp/0613563115 [Accessed December 24, 2015].</a:t>
            </a:r>
          </a:p>
          <a:p>
            <a:pPr>
              <a:spcBef>
                <a:spcPts val="600"/>
              </a:spcBef>
              <a:buSzPct val="60000"/>
              <a:buFont typeface="Webdings" pitchFamily="18" charset="2"/>
              <a:buChar char="n"/>
            </a:pPr>
            <a:r>
              <a:rPr lang="en-US" sz="2800" dirty="0"/>
              <a:t>Ryan Lambie, 2017. Up Your “Pac-Man” Game by Learning the Different Strategies of Each Ghost | Mental Floss. Mental Floss. Available at: </a:t>
            </a:r>
            <a:r>
              <a:rPr lang="en-US" sz="2800" i="1" dirty="0">
                <a:hlinkClick r:id="rId2"/>
              </a:rPr>
              <a:t>http://mentalfloss.com/article/90874/your-pac-man-game-learning-different-strategies-each-ghost [Accessed February 7, 2018].</a:t>
            </a:r>
          </a:p>
          <a:p>
            <a:pPr>
              <a:spcBef>
                <a:spcPts val="600"/>
              </a:spcBef>
              <a:buSzPct val="60000"/>
              <a:buFont typeface="Webdings" pitchFamily="18" charset="2"/>
              <a:buChar char="n"/>
            </a:pPr>
            <a:r>
              <a:rPr lang="en-US" sz="2800" dirty="0"/>
              <a:t>Schell, J. (2008). The Art of Game Design: a Book of Lenses. Ch. 10. USA: Morgan Kaufmann. </a:t>
            </a:r>
          </a:p>
          <a:p>
            <a:pPr>
              <a:buSzPct val="60000"/>
              <a:buFont typeface="Webdings" pitchFamily="18" charset="2"/>
              <a:buChar char="n"/>
            </a:pPr>
            <a:endParaRPr lang="en-US" sz="2500" i="1" dirty="0"/>
          </a:p>
          <a:p>
            <a:pPr>
              <a:buSzPct val="60000"/>
              <a:buFont typeface="Webdings" pitchFamily="18" charset="2"/>
              <a:buChar char="n"/>
            </a:pPr>
            <a:endParaRPr lang="en-US" sz="2500" dirty="0">
              <a:hlinkClick r:id="rId2"/>
            </a:endParaRPr>
          </a:p>
          <a:p>
            <a:pPr>
              <a:buSzPct val="60000"/>
              <a:buFont typeface="Webdings" pitchFamily="18" charset="2"/>
              <a:buChar char="n"/>
            </a:pPr>
            <a:endParaRPr lang="en-US" sz="2400" i="1" dirty="0"/>
          </a:p>
          <a:p>
            <a:pPr>
              <a:buSzPct val="60000"/>
              <a:buFont typeface="Webdings" pitchFamily="18" charset="2"/>
              <a:buChar char="n"/>
            </a:pPr>
            <a:endParaRPr lang="en-US" sz="1900" i="1" dirty="0"/>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A005-C873-4759-91BA-48E9FAC02A41}"/>
              </a:ext>
            </a:extLst>
          </p:cNvPr>
          <p:cNvSpPr>
            <a:spLocks noGrp="1"/>
          </p:cNvSpPr>
          <p:nvPr>
            <p:ph type="title"/>
          </p:nvPr>
        </p:nvSpPr>
        <p:spPr/>
        <p:txBody>
          <a:bodyPr/>
          <a:lstStyle/>
          <a:p>
            <a:r>
              <a:rPr lang="en-GB" dirty="0"/>
              <a:t>What bounds the </a:t>
            </a:r>
            <a:r>
              <a:rPr lang="en-GB" dirty="0" err="1"/>
              <a:t>playspace</a:t>
            </a:r>
            <a:endParaRPr lang="en-GB" dirty="0"/>
          </a:p>
        </p:txBody>
      </p:sp>
      <p:sp>
        <p:nvSpPr>
          <p:cNvPr id="3" name="Content Placeholder 2">
            <a:extLst>
              <a:ext uri="{FF2B5EF4-FFF2-40B4-BE49-F238E27FC236}">
                <a16:creationId xmlns:a16="http://schemas.microsoft.com/office/drawing/2014/main" id="{FEE80E5B-FA29-4146-9012-010F68CD5496}"/>
              </a:ext>
            </a:extLst>
          </p:cNvPr>
          <p:cNvSpPr>
            <a:spLocks noGrp="1"/>
          </p:cNvSpPr>
          <p:nvPr>
            <p:ph idx="13"/>
          </p:nvPr>
        </p:nvSpPr>
        <p:spPr>
          <a:xfrm>
            <a:off x="800100" y="1292271"/>
            <a:ext cx="4315700" cy="3200400"/>
          </a:xfrm>
        </p:spPr>
        <p:txBody>
          <a:bodyPr/>
          <a:lstStyle/>
          <a:p>
            <a:r>
              <a:rPr lang="en-GB" dirty="0"/>
              <a:t>Single Screen – bounded by the screen edges?</a:t>
            </a:r>
          </a:p>
          <a:p>
            <a:r>
              <a:rPr lang="en-GB" b="1" dirty="0"/>
              <a:t>Wraparound </a:t>
            </a:r>
          </a:p>
          <a:p>
            <a:r>
              <a:rPr lang="en-GB" dirty="0"/>
              <a:t>Scrolling  (is it endless?)</a:t>
            </a:r>
          </a:p>
          <a:p>
            <a:r>
              <a:rPr lang="en-GB" b="1" dirty="0"/>
              <a:t>Bounded by the world setting/context</a:t>
            </a:r>
          </a:p>
          <a:p>
            <a:r>
              <a:rPr lang="en-GB" dirty="0" err="1"/>
              <a:t>Gamespace</a:t>
            </a:r>
            <a:r>
              <a:rPr lang="en-GB" dirty="0"/>
              <a:t> ‘endless’</a:t>
            </a:r>
            <a:endParaRPr lang="en-GB" b="1" dirty="0"/>
          </a:p>
        </p:txBody>
      </p:sp>
      <p:pic>
        <p:nvPicPr>
          <p:cNvPr id="4" name="Picture 3" descr="SpaceInvaders-Gameplay.gif">
            <a:extLst>
              <a:ext uri="{FF2B5EF4-FFF2-40B4-BE49-F238E27FC236}">
                <a16:creationId xmlns:a16="http://schemas.microsoft.com/office/drawing/2014/main" id="{7EF8A1D0-279E-4E87-9522-A232E5453846}"/>
              </a:ext>
            </a:extLst>
          </p:cNvPr>
          <p:cNvPicPr>
            <a:picLocks noChangeAspect="1"/>
          </p:cNvPicPr>
          <p:nvPr/>
        </p:nvPicPr>
        <p:blipFill>
          <a:blip r:embed="rId2" cstate="print"/>
          <a:stretch>
            <a:fillRect/>
          </a:stretch>
        </p:blipFill>
        <p:spPr>
          <a:xfrm>
            <a:off x="5784037" y="1447346"/>
            <a:ext cx="3165409" cy="3255848"/>
          </a:xfrm>
          <a:prstGeom prst="rect">
            <a:avLst/>
          </a:prstGeom>
        </p:spPr>
      </p:pic>
      <p:pic>
        <p:nvPicPr>
          <p:cNvPr id="5" name="Picture 4" descr="main-qimg-f3213920447b8d18104977b51b7f76a9.png">
            <a:extLst>
              <a:ext uri="{FF2B5EF4-FFF2-40B4-BE49-F238E27FC236}">
                <a16:creationId xmlns:a16="http://schemas.microsoft.com/office/drawing/2014/main" id="{0C93B7F5-381A-4300-9C29-ECAA55F063C7}"/>
              </a:ext>
            </a:extLst>
          </p:cNvPr>
          <p:cNvPicPr>
            <a:picLocks noChangeAspect="1"/>
          </p:cNvPicPr>
          <p:nvPr/>
        </p:nvPicPr>
        <p:blipFill>
          <a:blip r:embed="rId3" cstate="print"/>
          <a:stretch>
            <a:fillRect/>
          </a:stretch>
        </p:blipFill>
        <p:spPr>
          <a:xfrm>
            <a:off x="5599940" y="1178945"/>
            <a:ext cx="3454400" cy="3619904"/>
          </a:xfrm>
          <a:prstGeom prst="rect">
            <a:avLst/>
          </a:prstGeom>
        </p:spPr>
      </p:pic>
      <p:pic>
        <p:nvPicPr>
          <p:cNvPr id="6" name="Picture 5" descr="flappy-bird.jpg">
            <a:extLst>
              <a:ext uri="{FF2B5EF4-FFF2-40B4-BE49-F238E27FC236}">
                <a16:creationId xmlns:a16="http://schemas.microsoft.com/office/drawing/2014/main" id="{41F54933-56FA-4235-A39F-8869226D0837}"/>
              </a:ext>
            </a:extLst>
          </p:cNvPr>
          <p:cNvPicPr>
            <a:picLocks noChangeAspect="1"/>
          </p:cNvPicPr>
          <p:nvPr/>
        </p:nvPicPr>
        <p:blipFill>
          <a:blip r:embed="rId4" cstate="print"/>
          <a:srcRect l="10150"/>
          <a:stretch>
            <a:fillRect/>
          </a:stretch>
        </p:blipFill>
        <p:spPr>
          <a:xfrm>
            <a:off x="5599940" y="2103720"/>
            <a:ext cx="3454400" cy="1943100"/>
          </a:xfrm>
          <a:prstGeom prst="rect">
            <a:avLst/>
          </a:prstGeom>
        </p:spPr>
      </p:pic>
      <p:pic>
        <p:nvPicPr>
          <p:cNvPr id="3074" name="Picture 2" descr="https://staticdelivery.nexusmods.com/images/110/546537-1346239033.jpg">
            <a:extLst>
              <a:ext uri="{FF2B5EF4-FFF2-40B4-BE49-F238E27FC236}">
                <a16:creationId xmlns:a16="http://schemas.microsoft.com/office/drawing/2014/main" id="{CAB4722B-087C-4B3C-B1F1-CF1496EE53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566" t="88" r="21602" b="-88"/>
          <a:stretch/>
        </p:blipFill>
        <p:spPr bwMode="auto">
          <a:xfrm>
            <a:off x="5137588" y="1096680"/>
            <a:ext cx="4009827" cy="4129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elite dangerous">
            <a:extLst>
              <a:ext uri="{FF2B5EF4-FFF2-40B4-BE49-F238E27FC236}">
                <a16:creationId xmlns:a16="http://schemas.microsoft.com/office/drawing/2014/main" id="{669B702F-6837-48F1-AA0D-A6F9217D645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103" r="17964"/>
          <a:stretch/>
        </p:blipFill>
        <p:spPr bwMode="auto">
          <a:xfrm>
            <a:off x="4828300" y="1136061"/>
            <a:ext cx="4315700" cy="405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03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99"/>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9"/>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9"/>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99"/>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99"/>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99"/>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635A-F5E9-47FE-B8B3-27F1EB2FFCD2}"/>
              </a:ext>
            </a:extLst>
          </p:cNvPr>
          <p:cNvSpPr>
            <a:spLocks noGrp="1"/>
          </p:cNvSpPr>
          <p:nvPr>
            <p:ph type="title"/>
          </p:nvPr>
        </p:nvSpPr>
        <p:spPr/>
        <p:txBody>
          <a:bodyPr/>
          <a:lstStyle/>
          <a:p>
            <a:r>
              <a:rPr lang="en-GB" dirty="0"/>
              <a:t>How big is a </a:t>
            </a:r>
            <a:r>
              <a:rPr lang="en-GB" dirty="0" err="1"/>
              <a:t>gamespace</a:t>
            </a:r>
            <a:r>
              <a:rPr lang="en-GB" dirty="0"/>
              <a:t>?</a:t>
            </a:r>
          </a:p>
        </p:txBody>
      </p:sp>
      <p:sp>
        <p:nvSpPr>
          <p:cNvPr id="3" name="Content Placeholder 2">
            <a:extLst>
              <a:ext uri="{FF2B5EF4-FFF2-40B4-BE49-F238E27FC236}">
                <a16:creationId xmlns:a16="http://schemas.microsoft.com/office/drawing/2014/main" id="{912C7765-E2F9-4ABE-9689-238CD65CC08C}"/>
              </a:ext>
            </a:extLst>
          </p:cNvPr>
          <p:cNvSpPr>
            <a:spLocks noGrp="1"/>
          </p:cNvSpPr>
          <p:nvPr>
            <p:ph idx="13"/>
          </p:nvPr>
        </p:nvSpPr>
        <p:spPr/>
        <p:txBody>
          <a:bodyPr/>
          <a:lstStyle/>
          <a:p>
            <a:pPr marL="0" indent="0">
              <a:buNone/>
            </a:pPr>
            <a:r>
              <a:rPr lang="en-GB" b="0" dirty="0"/>
              <a:t>What about </a:t>
            </a:r>
            <a:r>
              <a:rPr lang="en-GB" b="0" dirty="0" err="1"/>
              <a:t>gamespaces</a:t>
            </a:r>
            <a:r>
              <a:rPr lang="en-GB" b="0" dirty="0"/>
              <a:t> larger than so far discussed.</a:t>
            </a:r>
          </a:p>
          <a:p>
            <a:pPr marL="0" indent="0">
              <a:buNone/>
            </a:pPr>
            <a:endParaRPr lang="en-GB" b="0" dirty="0"/>
          </a:p>
          <a:p>
            <a:pPr marL="0" indent="0">
              <a:buNone/>
            </a:pPr>
            <a:r>
              <a:rPr lang="en-GB" b="0" dirty="0"/>
              <a:t>For anything bigger than single screens/limited scrolling games we need to have a way of breaking down </a:t>
            </a:r>
            <a:r>
              <a:rPr lang="en-GB" b="0" dirty="0" err="1"/>
              <a:t>gamespaces</a:t>
            </a:r>
            <a:r>
              <a:rPr lang="en-GB" b="0" dirty="0"/>
              <a:t> into smaller chunks.</a:t>
            </a:r>
          </a:p>
        </p:txBody>
      </p:sp>
    </p:spTree>
    <p:extLst>
      <p:ext uri="{BB962C8B-B14F-4D97-AF65-F5344CB8AC3E}">
        <p14:creationId xmlns:p14="http://schemas.microsoft.com/office/powerpoint/2010/main" val="246802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3511C-8C00-4C9B-8FF1-CAB79220170C}"/>
              </a:ext>
            </a:extLst>
          </p:cNvPr>
          <p:cNvSpPr>
            <a:spLocks noGrp="1"/>
          </p:cNvSpPr>
          <p:nvPr>
            <p:ph type="title"/>
          </p:nvPr>
        </p:nvSpPr>
        <p:spPr/>
        <p:txBody>
          <a:bodyPr/>
          <a:lstStyle/>
          <a:p>
            <a:r>
              <a:rPr lang="en-GB" dirty="0"/>
              <a:t>DUST</a:t>
            </a:r>
            <a:br>
              <a:rPr lang="en-GB" dirty="0"/>
            </a:br>
            <a:r>
              <a:rPr lang="en-GB" dirty="0" err="1"/>
              <a:t>CSGo</a:t>
            </a:r>
            <a:r>
              <a:rPr lang="en-GB" dirty="0"/>
              <a:t> map</a:t>
            </a:r>
          </a:p>
        </p:txBody>
      </p:sp>
      <p:sp>
        <p:nvSpPr>
          <p:cNvPr id="3" name="Content Placeholder 2">
            <a:extLst>
              <a:ext uri="{FF2B5EF4-FFF2-40B4-BE49-F238E27FC236}">
                <a16:creationId xmlns:a16="http://schemas.microsoft.com/office/drawing/2014/main" id="{C87191FC-B494-4D68-B89B-81119FD593C5}"/>
              </a:ext>
            </a:extLst>
          </p:cNvPr>
          <p:cNvSpPr>
            <a:spLocks noGrp="1"/>
          </p:cNvSpPr>
          <p:nvPr>
            <p:ph idx="13"/>
          </p:nvPr>
        </p:nvSpPr>
        <p:spPr/>
        <p:txBody>
          <a:bodyPr/>
          <a:lstStyle/>
          <a:p>
            <a:r>
              <a:rPr lang="en-GB" dirty="0"/>
              <a:t>~100 metres </a:t>
            </a:r>
            <a:r>
              <a:rPr lang="en-GB" dirty="0" err="1"/>
              <a:t>sq</a:t>
            </a:r>
            <a:r>
              <a:rPr lang="en-GB" dirty="0"/>
              <a:t>?</a:t>
            </a:r>
          </a:p>
        </p:txBody>
      </p:sp>
      <p:pic>
        <p:nvPicPr>
          <p:cNvPr id="4" name="Picture 2" descr="https://files.gamebanana.com/img/ss/tuts/58c02f5006d1a.jpg">
            <a:extLst>
              <a:ext uri="{FF2B5EF4-FFF2-40B4-BE49-F238E27FC236}">
                <a16:creationId xmlns:a16="http://schemas.microsoft.com/office/drawing/2014/main" id="{A87DEEFF-F6E4-402B-A7B4-28B92E195F9A}"/>
              </a:ext>
            </a:extLst>
          </p:cNvPr>
          <p:cNvPicPr>
            <a:picLocks noChangeAspect="1" noChangeArrowheads="1"/>
          </p:cNvPicPr>
          <p:nvPr/>
        </p:nvPicPr>
        <p:blipFill>
          <a:blip r:embed="rId2" cstate="print"/>
          <a:srcRect/>
          <a:stretch>
            <a:fillRect/>
          </a:stretch>
        </p:blipFill>
        <p:spPr bwMode="auto">
          <a:xfrm>
            <a:off x="5427633" y="1448843"/>
            <a:ext cx="3386845" cy="3048161"/>
          </a:xfrm>
          <a:prstGeom prst="rect">
            <a:avLst/>
          </a:prstGeom>
          <a:noFill/>
        </p:spPr>
      </p:pic>
    </p:spTree>
    <p:extLst>
      <p:ext uri="{BB962C8B-B14F-4D97-AF65-F5344CB8AC3E}">
        <p14:creationId xmlns:p14="http://schemas.microsoft.com/office/powerpoint/2010/main" val="31701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herry Blossom 16x9">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7CB48F5-D6B9-4A73-B7C9-0F05E58E1A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2805</Words>
  <Application>Microsoft Office PowerPoint</Application>
  <PresentationFormat>On-screen Show (16:9)</PresentationFormat>
  <Paragraphs>321</Paragraphs>
  <Slides>67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Century Gothic</vt:lpstr>
      <vt:lpstr>Calibri</vt:lpstr>
      <vt:lpstr>Wingdings</vt:lpstr>
      <vt:lpstr>Webdings</vt:lpstr>
      <vt:lpstr>Arial</vt:lpstr>
      <vt:lpstr>Cherry Blossom 16x9</vt:lpstr>
      <vt:lpstr>PowerPoint Presentation</vt:lpstr>
      <vt:lpstr>PowerPoint Presentation</vt:lpstr>
      <vt:lpstr>PowerPoint Presentation</vt:lpstr>
      <vt:lpstr>PowerPoint Presentation</vt:lpstr>
      <vt:lpstr>What is the game space?  </vt:lpstr>
      <vt:lpstr>PowerPoint Presentation</vt:lpstr>
      <vt:lpstr>What bounds the playspace</vt:lpstr>
      <vt:lpstr>How big is a gamespace?</vt:lpstr>
      <vt:lpstr>DUST CSGo map</vt:lpstr>
      <vt:lpstr>GTA4</vt:lpstr>
      <vt:lpstr>Oblivion</vt:lpstr>
      <vt:lpstr>GTA 5</vt:lpstr>
      <vt:lpstr>PowerPoint Presentation</vt:lpstr>
      <vt:lpstr>PowerPoint Presentation</vt:lpstr>
      <vt:lpstr>Organising Playspaces</vt:lpstr>
      <vt:lpstr>PowerPoint Presentation</vt:lpstr>
      <vt:lpstr>PowerPoint Presentation</vt:lpstr>
      <vt:lpstr>PowerPoint Presentation</vt:lpstr>
      <vt:lpstr>PowerPoint Presentation</vt:lpstr>
      <vt:lpstr>PowerPoint Presentation</vt:lpstr>
      <vt:lpstr>Levels </vt:lpstr>
      <vt:lpstr>Level Design</vt:lpstr>
      <vt:lpstr>Level Design</vt:lpstr>
      <vt:lpstr>PowerPoint Presentation</vt:lpstr>
      <vt:lpstr>Fictional Cartography</vt:lpstr>
      <vt:lpstr>Fictional Cartography</vt:lpstr>
      <vt:lpstr>PowerPoint Presentation</vt:lpstr>
      <vt:lpstr>Fake Cartography</vt:lpstr>
      <vt:lpstr>Worldbuilding</vt:lpstr>
      <vt:lpstr>Worldbuilding</vt:lpstr>
      <vt:lpstr>Worldbuilding</vt:lpstr>
      <vt:lpstr>PowerPoint Presentation</vt:lpstr>
      <vt:lpstr>PowerPoint Presentation</vt:lpstr>
      <vt:lpstr>Approaches</vt:lpstr>
      <vt:lpstr>PowerPoint Presentation</vt:lpstr>
      <vt:lpstr>WorldBuilding</vt:lpstr>
      <vt:lpstr>PowerPoint Presentation</vt:lpstr>
      <vt:lpstr>Logical Extrapolation</vt:lpstr>
      <vt:lpstr>Logical Extrapolation</vt:lpstr>
      <vt:lpstr>PowerPoint Presentation</vt:lpstr>
      <vt:lpstr>Logical Extrapolation</vt:lpstr>
      <vt:lpstr>Logical Extrapolation</vt:lpstr>
      <vt:lpstr>Remember the Kipling Questions</vt:lpstr>
      <vt:lpstr>PowerPoint Presentation</vt:lpstr>
      <vt:lpstr>Gamespace Limits</vt:lpstr>
      <vt:lpstr>Gamespaces and GameMechanics </vt:lpstr>
      <vt:lpstr>How do we know what we can and can’t do?</vt:lpstr>
      <vt:lpstr>PowerPoint Presentation</vt:lpstr>
      <vt:lpstr>PowerPoint Presentation</vt:lpstr>
      <vt:lpstr>PowerPoint Presentation</vt:lpstr>
      <vt:lpstr>PowerPoint Presentation</vt:lpstr>
      <vt:lpstr>PowerPoint Presentation</vt:lpstr>
      <vt:lpstr>PowerPoint Presentation</vt:lpstr>
      <vt:lpstr>Integrating Gamespaces with gameplay mechanics</vt:lpstr>
      <vt:lpstr>Integrating Gamespaces with gameplay mechanics</vt:lpstr>
      <vt:lpstr>Integrating Gamespaces with gameplay mechanics</vt:lpstr>
      <vt:lpstr>Integrating Gamespaces with gameplay mechanics</vt:lpstr>
      <vt:lpstr>Integrating Gamespaces with gameplay mechanics</vt:lpstr>
      <vt:lpstr>PowerPoint Presentation</vt:lpstr>
      <vt:lpstr>Consistancy</vt:lpstr>
      <vt:lpstr>Testbeds</vt:lpstr>
      <vt:lpstr>Gravity</vt:lpstr>
      <vt:lpstr>Consistancy</vt:lpstr>
      <vt:lpstr>Consistancy</vt:lpstr>
      <vt:lpstr>Recap</vt:lpstr>
      <vt:lpstr>Recommended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2018-10-25T12:57:45Z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TC030310029991</vt:lpwstr>
  </property>
</Properties>
</file>